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charts/chart1.xml" ContentType="application/vnd.openxmlformats-officedocument.drawingml.chart+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roundedCorners val="1"/>
  <c:chart>
    <c:autoTitleDeleted val="1"/>
    <c:plotArea>
      <c:layout/>
      <c:barChart>
        <c:barDir val="col"/>
        <c:grouping val="clustered"/>
        <c:varyColors val="0"/>
        <c:ser>
          <c:idx val="0"/>
          <c:order val="0"/>
          <c:tx>
            <c:strRef>
              <c:f>Sheet1!$B$1</c:f>
              <c:strCache>
                <c:ptCount val="1"/>
                <c:pt idx="0">
                  <c:v>Revenue ($M)</c:v>
                </c:pt>
              </c:strCache>
            </c:strRef>
          </c:tx>
          <c:spPr>
            <a:solidFill>
              <a:srgbClr val="C9A84C"/>
            </a:solidFill>
            <a:effectLst/>
          </c:spPr>
          <c:invertIfNegative val="0"/>
          <c:dLbls>
            <c:numFmt formatCode="$0.0&quot;M&quot;" sourceLinked="0"/>
            <c:txPr>
              <a:bodyPr/>
              <a:lstStyle/>
              <a:p>
                <a:pPr>
                  <a:defRPr b="0" i="0" strike="noStrike" sz="800" u="none">
                    <a:solidFill>
                      <a:srgbClr val="FFFFFF"/>
                    </a:solidFill>
                    <a:latin typeface="Arial"/>
                  </a:defRPr>
                </a:pPr>
              </a:p>
            </c:txPr>
            <c:showLegendKey val="0"/>
            <c:showVal val="1"/>
            <c:showCatName val="0"/>
            <c:showSerName val="0"/>
            <c:showPercent val="0"/>
            <c:showBubbleSize val="0"/>
            <c:showLeaderLines val="0"/>
          </c:dLbls>
          <c:cat>
            <c:multiLvlStrRef>
              <c:f>Sheet1!$A$2:$A$6</c:f>
              <c:multiLvlStrCache>
                <c:ptCount val="5"/>
                <c:lvl>
                  <c:pt idx="0">
                    <c:v>2026</c:v>
                  </c:pt>
                  <c:pt idx="1">
                    <c:v>2027</c:v>
                  </c:pt>
                  <c:pt idx="2">
                    <c:v>2028</c:v>
                  </c:pt>
                  <c:pt idx="3">
                    <c:v>2029</c:v>
                  </c:pt>
                  <c:pt idx="4">
                    <c:v>2030</c:v>
                  </c:pt>
                </c:lvl>
              </c:multiLvlStrCache>
            </c:multiLvlStrRef>
          </c:cat>
          <c:val>
            <c:numRef>
              <c:f>Sheet1!$B$2:$B$6</c:f>
              <c:numCache>
                <c:formatCode>General</c:formatCode>
                <c:ptCount val="5"/>
                <c:pt idx="0">
                  <c:v>0.425</c:v>
                </c:pt>
                <c:pt idx="1">
                  <c:v>1.1</c:v>
                </c:pt>
                <c:pt idx="2">
                  <c:v>2.2</c:v>
                </c:pt>
                <c:pt idx="3">
                  <c:v>3.8</c:v>
                </c:pt>
                <c:pt idx="4">
                  <c:v>5.5</c:v>
                </c:pt>
              </c:numCache>
            </c:numRef>
          </c:val>
        </c:ser>
        <c:ser>
          <c:idx val="1"/>
          <c:order val="1"/>
          <c:tx>
            <c:strRef>
              <c:f>Sheet1!$C$1</c:f>
              <c:strCache>
                <c:ptCount val="1"/>
                <c:pt idx="0">
                  <c:v>Net Profit ($M)</c:v>
                </c:pt>
              </c:strCache>
            </c:strRef>
          </c:tx>
          <c:spPr>
            <a:solidFill>
              <a:srgbClr val="C1121F"/>
            </a:solidFill>
            <a:effectLst/>
          </c:spPr>
          <c:invertIfNegative val="0"/>
          <c:dLbls>
            <c:numFmt formatCode="$0.0&quot;M&quot;" sourceLinked="0"/>
            <c:txPr>
              <a:bodyPr/>
              <a:lstStyle/>
              <a:p>
                <a:pPr>
                  <a:defRPr b="0" i="0" strike="noStrike" sz="800" u="none">
                    <a:solidFill>
                      <a:srgbClr val="FFFFFF"/>
                    </a:solidFill>
                    <a:latin typeface="Arial"/>
                  </a:defRPr>
                </a:pPr>
              </a:p>
            </c:txPr>
            <c:showLegendKey val="0"/>
            <c:showVal val="1"/>
            <c:showCatName val="0"/>
            <c:showSerName val="0"/>
            <c:showPercent val="0"/>
            <c:showBubbleSize val="0"/>
            <c:showLeaderLines val="0"/>
          </c:dLbls>
          <c:cat>
            <c:multiLvlStrRef>
              <c:f>Sheet1!$A$2:$A$6</c:f>
              <c:multiLvlStrCache>
                <c:ptCount val="5"/>
                <c:lvl>
                  <c:pt idx="0">
                    <c:v>2026</c:v>
                  </c:pt>
                  <c:pt idx="1">
                    <c:v>2027</c:v>
                  </c:pt>
                  <c:pt idx="2">
                    <c:v>2028</c:v>
                  </c:pt>
                  <c:pt idx="3">
                    <c:v>2029</c:v>
                  </c:pt>
                  <c:pt idx="4">
                    <c:v>2030</c:v>
                  </c:pt>
                </c:lvl>
              </c:multiLvlStrCache>
            </c:multiLvlStrRef>
          </c:cat>
          <c:val>
            <c:numRef>
              <c:f>Sheet1!$C$2:$C$6</c:f>
              <c:numCache>
                <c:formatCode>General</c:formatCode>
                <c:ptCount val="5"/>
                <c:pt idx="0">
                  <c:v>0.11</c:v>
                </c:pt>
                <c:pt idx="1">
                  <c:v>0.308</c:v>
                </c:pt>
                <c:pt idx="2">
                  <c:v>0.66</c:v>
                </c:pt>
                <c:pt idx="3">
                  <c:v>1.216</c:v>
                </c:pt>
                <c:pt idx="4">
                  <c:v>1.815</c:v>
                </c:pt>
              </c:numCache>
            </c:numRef>
          </c:val>
        </c:ser>
        <c:dLbls>
          <c:numFmt formatCode="$0.0&quot;M&quot;" sourceLinked="0"/>
          <c:txPr>
            <a:bodyPr/>
            <a:lstStyle/>
            <a:p>
              <a:pPr>
                <a:defRPr b="0" i="0" strike="noStrike" sz="800" u="none">
                  <a:solidFill>
                    <a:srgbClr val="FFFFFF"/>
                  </a:solidFill>
                  <a:latin typeface="Arial"/>
                </a:defRPr>
              </a:pPr>
            </a:p>
          </c:txPr>
          <c:showLegendKey val="0"/>
          <c:showVal val="1"/>
          <c:showCatName val="0"/>
          <c:showSerName val="0"/>
          <c:showPercent val="0"/>
          <c:showBubbleSize val="0"/>
          <c:showLeaderLines val="0"/>
        </c:dLbls>
        <c:gapWidth val="70"/>
        <c:overlap val="0"/>
        <c:axId val="2094734554"/>
        <c:axId val="2094734552"/>
        <c:axId val="2094734556"/>
      </c:barChart>
      <c:catAx>
        <c:axId val="2094734554"/>
        <c:scaling>
          <c:orientation val="minMax"/>
        </c:scaling>
        <c:delete val="0"/>
        <c:axPos val="b"/>
        <c:numFmt formatCode="General" sourceLinked="1"/>
        <c:majorTickMark val="out"/>
        <c:minorTickMark val="none"/>
        <c:tickLblPos val="low"/>
        <c:spPr>
          <a:ln w="12700" cap="flat">
            <a:noFill/>
            <a:prstDash val="solid"/>
            <a:round/>
          </a:ln>
        </c:spPr>
        <c:txPr>
          <a:bodyPr/>
          <a:lstStyle/>
          <a:p>
            <a:pPr>
              <a:defRPr sz="1200" b="0" i="0" u="none" strike="noStrike">
                <a:solidFill>
                  <a:srgbClr val="8B8B9E"/>
                </a:solidFill>
                <a:latin typeface="Arial"/>
              </a:defRPr>
            </a:pPr>
            <a:endParaRPr lang="en-US"/>
          </a:p>
        </c:txPr>
        <c:crossAx val="2094734552"/>
        <c:crosses val="autoZero"/>
        <c:auto val="1"/>
        <c:lblAlgn val="ctr"/>
        <c:noMultiLvlLbl val="1"/>
      </c:catAx>
      <c:valAx>
        <c:axId val="2094734552"/>
        <c:scaling>
          <c:orientation val="minMax"/>
        </c:scaling>
        <c:delete val="0"/>
        <c:axPos val="l"/>
        <c:majorGridlines>
          <c:spPr>
            <a:ln w="6350" cap="flat">
              <a:solidFill>
                <a:srgbClr val="2A3A5E"/>
              </a:solidFill>
              <a:prstDash val="solid"/>
              <a:round/>
            </a:ln>
          </c:spPr>
        </c:majorGridlines>
        <c:numFmt formatCode="$0.0&quot;M&quot;" sourceLinked="0"/>
        <c:majorTickMark val="out"/>
        <c:minorTickMark val="none"/>
        <c:tickLblPos val="nextTo"/>
        <c:spPr>
          <a:ln w="12700" cap="flat">
            <a:noFill/>
            <a:prstDash val="solid"/>
            <a:round/>
          </a:ln>
        </c:spPr>
        <c:txPr>
          <a:bodyPr/>
          <a:lstStyle/>
          <a:p>
            <a:pPr>
              <a:defRPr sz="1200" b="0" i="0" u="none" strike="noStrike">
                <a:solidFill>
                  <a:srgbClr val="8B8B9E"/>
                </a:solidFill>
                <a:latin typeface="Arial"/>
              </a:defRPr>
            </a:pPr>
            <a:endParaRPr lang="en-US"/>
          </a:p>
        </c:txPr>
        <c:crossAx val="2094734554"/>
        <c:crosses val="autoZero"/>
        <c:crossBetween val="between"/>
        <c:majorUnit val="1"/>
      </c:valAx>
      <c:spPr>
        <a:solidFill>
          <a:srgbClr val="1A1A2E"/>
        </a:solidFill>
        <a:ln>
          <a:noFill/>
        </a:ln>
        <a:effectLst/>
      </c:spPr>
    </c:plotArea>
    <c:legend>
      <c:legendPos val="b"/>
      <c:overlay val="0"/>
      <c:txPr>
        <a:bodyPr/>
        <a:lstStyle/>
        <a:p>
          <a:pPr>
            <a:defRPr sz="900">
              <a:solidFill>
                <a:srgbClr val="8B8B9E"/>
              </a:solidFill>
            </a:defRPr>
          </a:pPr>
          <a:endParaRPr lang="en-US"/>
        </a:p>
      </c:txPr>
    </c:legend>
    <c:plotVisOnly val="1"/>
    <c:dispBlanksAs val="span"/>
  </c:chart>
  <c:spPr>
    <a:solidFill>
      <a:srgbClr val="1A1A2E"/>
    </a:solidFill>
    <a:ln w="12700" cap="flat">
      <a:solidFill>
        <a:srgbClr val="1A1A2E"/>
      </a:solidFill>
    </a:ln>
    <a:effectLst/>
  </c:spPr>
  <c:externalData r:id="rId1">
    <c:autoUpdate val="0"/>
  </c:externalData>
</c:chartSpace>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chart" Target="/ppt/charts/chart1.xml"/><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A1A2E"/>
        </a:solidFill>
      </p:bgPr>
    </p:bg>
    <p:spTree>
      <p:nvGrpSpPr>
        <p:cNvPr id="1" name=""/>
        <p:cNvGrpSpPr/>
        <p:nvPr/>
      </p:nvGrpSpPr>
      <p:grpSpPr>
        <a:xfrm>
          <a:off x="0" y="0"/>
          <a:ext cx="0" cy="0"/>
          <a:chOff x="0" y="0"/>
          <a:chExt cx="0" cy="0"/>
        </a:xfrm>
      </p:grpSpPr>
      <p:sp>
        <p:nvSpPr>
          <p:cNvPr id="2" name="Text 0"/>
          <p:cNvSpPr/>
          <p:nvPr/>
        </p:nvSpPr>
        <p:spPr>
          <a:xfrm>
            <a:off x="457200" y="365760"/>
            <a:ext cx="7315200" cy="502920"/>
          </a:xfrm>
          <a:prstGeom prst="rect">
            <a:avLst/>
          </a:prstGeom>
          <a:noFill/>
          <a:ln/>
        </p:spPr>
        <p:txBody>
          <a:bodyPr wrap="square" lIns="0" tIns="0" rIns="0" bIns="0" rtlCol="0" anchor="ctr"/>
          <a:lstStyle/>
          <a:p>
            <a:pPr indent="0" marL="0">
              <a:buNone/>
            </a:pPr>
            <a:r>
              <a:rPr lang="en-US" sz="1300" b="1" spc="400" kern="0" dirty="0">
                <a:solidFill>
                  <a:srgbClr val="C9A84C"/>
                </a:solidFill>
              </a:rPr>
              <a:t>ROYAL LIFESTYLE GROUP™</a:t>
            </a:r>
            <a:endParaRPr lang="en-US" sz="1300" dirty="0"/>
          </a:p>
        </p:txBody>
      </p:sp>
      <p:sp>
        <p:nvSpPr>
          <p:cNvPr id="3" name="Text 1"/>
          <p:cNvSpPr/>
          <p:nvPr/>
        </p:nvSpPr>
        <p:spPr>
          <a:xfrm>
            <a:off x="457200" y="841248"/>
            <a:ext cx="7315200" cy="292608"/>
          </a:xfrm>
          <a:prstGeom prst="rect">
            <a:avLst/>
          </a:prstGeom>
          <a:noFill/>
          <a:ln/>
        </p:spPr>
        <p:txBody>
          <a:bodyPr wrap="square" lIns="0" tIns="0" rIns="0" bIns="0" rtlCol="0" anchor="ctr"/>
          <a:lstStyle/>
          <a:p>
            <a:pPr indent="0" marL="0">
              <a:buNone/>
            </a:pPr>
            <a:r>
              <a:rPr lang="en-US" sz="1000" spc="200" kern="0" dirty="0">
                <a:solidFill>
                  <a:srgbClr val="8B8B9E"/>
                </a:solidFill>
              </a:rPr>
              <a:t>LUXURY  •  LEGACY  •  LIFESTYLE</a:t>
            </a:r>
            <a:endParaRPr lang="en-US" sz="1000" dirty="0"/>
          </a:p>
        </p:txBody>
      </p:sp>
      <p:sp>
        <p:nvSpPr>
          <p:cNvPr id="4" name="Text 2"/>
          <p:cNvSpPr/>
          <p:nvPr/>
        </p:nvSpPr>
        <p:spPr>
          <a:xfrm>
            <a:off x="457200" y="1280160"/>
            <a:ext cx="7772400" cy="1828800"/>
          </a:xfrm>
          <a:prstGeom prst="rect">
            <a:avLst/>
          </a:prstGeom>
          <a:noFill/>
          <a:ln/>
        </p:spPr>
        <p:txBody>
          <a:bodyPr wrap="square" lIns="0" tIns="0" rIns="0" bIns="0" rtlCol="0" anchor="ctr"/>
          <a:lstStyle/>
          <a:p>
            <a:pPr indent="0" marL="0">
              <a:buNone/>
            </a:pPr>
            <a:r>
              <a:rPr lang="en-US" sz="4000" b="1" dirty="0">
                <a:solidFill>
                  <a:srgbClr val="FFFFFF"/>
                </a:solidFill>
                <a:latin typeface="Georgia" pitchFamily="34" charset="0"/>
                <a:ea typeface="Georgia" pitchFamily="34" charset="-122"/>
                <a:cs typeface="Georgia" pitchFamily="34" charset="-120"/>
              </a:rPr>
              <a:t>Invest in a Multi-Brand</a:t>
            </a:r>
            <a:endParaRPr lang="en-US" sz="4000" dirty="0"/>
          </a:p>
          <a:p>
            <a:pPr indent="0" marL="0">
              <a:buNone/>
            </a:pPr>
            <a:r>
              <a:rPr lang="en-US" sz="4000" b="1" dirty="0">
                <a:solidFill>
                  <a:srgbClr val="FFFFFF"/>
                </a:solidFill>
                <a:latin typeface="Georgia" pitchFamily="34" charset="0"/>
                <a:ea typeface="Georgia" pitchFamily="34" charset="-122"/>
                <a:cs typeface="Georgia" pitchFamily="34" charset="-120"/>
              </a:rPr>
              <a:t>Lifestyle Platform</a:t>
            </a:r>
            <a:endParaRPr lang="en-US" sz="4000" dirty="0"/>
          </a:p>
        </p:txBody>
      </p:sp>
      <p:sp>
        <p:nvSpPr>
          <p:cNvPr id="5" name="Text 3"/>
          <p:cNvSpPr/>
          <p:nvPr/>
        </p:nvSpPr>
        <p:spPr>
          <a:xfrm>
            <a:off x="457200" y="3246120"/>
            <a:ext cx="8229600" cy="365760"/>
          </a:xfrm>
          <a:prstGeom prst="rect">
            <a:avLst/>
          </a:prstGeom>
          <a:noFill/>
          <a:ln/>
        </p:spPr>
        <p:txBody>
          <a:bodyPr wrap="square" lIns="0" tIns="0" rIns="0" bIns="0" rtlCol="0" anchor="ctr"/>
          <a:lstStyle/>
          <a:p>
            <a:pPr indent="0" marL="0">
              <a:buNone/>
            </a:pPr>
            <a:r>
              <a:rPr lang="en-US" sz="1200" dirty="0">
                <a:solidFill>
                  <a:srgbClr val="C9A84C"/>
                </a:solidFill>
              </a:rPr>
              <a:t>Premium tobacco  •  Artisan Dominican coffee  •  Culture-driven branding</a:t>
            </a:r>
            <a:endParaRPr lang="en-US" sz="1200" dirty="0"/>
          </a:p>
        </p:txBody>
      </p:sp>
      <p:sp>
        <p:nvSpPr>
          <p:cNvPr id="6" name="Shape 4"/>
          <p:cNvSpPr/>
          <p:nvPr/>
        </p:nvSpPr>
        <p:spPr>
          <a:xfrm>
            <a:off x="457200" y="3794760"/>
            <a:ext cx="2560320" cy="1325880"/>
          </a:xfrm>
          <a:prstGeom prst="rect">
            <a:avLst/>
          </a:prstGeom>
          <a:solidFill>
            <a:srgbClr val="1E2A3E"/>
          </a:solidFill>
          <a:ln w="12700">
            <a:solidFill>
              <a:srgbClr val="C9A84C"/>
            </a:solidFill>
            <a:prstDash val="solid"/>
          </a:ln>
        </p:spPr>
      </p:sp>
      <p:sp>
        <p:nvSpPr>
          <p:cNvPr id="7" name="Text 5"/>
          <p:cNvSpPr/>
          <p:nvPr/>
        </p:nvSpPr>
        <p:spPr>
          <a:xfrm>
            <a:off x="457200" y="3886200"/>
            <a:ext cx="2560320" cy="640080"/>
          </a:xfrm>
          <a:prstGeom prst="rect">
            <a:avLst/>
          </a:prstGeom>
          <a:noFill/>
          <a:ln/>
        </p:spPr>
        <p:txBody>
          <a:bodyPr wrap="square" lIns="0" tIns="0" rIns="0" bIns="0" rtlCol="0" anchor="ctr"/>
          <a:lstStyle/>
          <a:p>
            <a:pPr algn="ctr" indent="0" marL="0">
              <a:buNone/>
            </a:pPr>
            <a:r>
              <a:rPr lang="en-US" sz="3200" b="1" dirty="0">
                <a:solidFill>
                  <a:srgbClr val="C9A84C"/>
                </a:solidFill>
                <a:latin typeface="Georgia" pitchFamily="34" charset="0"/>
                <a:ea typeface="Georgia" pitchFamily="34" charset="-122"/>
                <a:cs typeface="Georgia" pitchFamily="34" charset="-120"/>
              </a:rPr>
              <a:t>$1M</a:t>
            </a:r>
            <a:endParaRPr lang="en-US" sz="3200" dirty="0"/>
          </a:p>
        </p:txBody>
      </p:sp>
      <p:sp>
        <p:nvSpPr>
          <p:cNvPr id="8" name="Text 6"/>
          <p:cNvSpPr/>
          <p:nvPr/>
        </p:nvSpPr>
        <p:spPr>
          <a:xfrm>
            <a:off x="457200" y="4553712"/>
            <a:ext cx="2560320" cy="320040"/>
          </a:xfrm>
          <a:prstGeom prst="rect">
            <a:avLst/>
          </a:prstGeom>
          <a:noFill/>
          <a:ln/>
        </p:spPr>
        <p:txBody>
          <a:bodyPr wrap="square" lIns="0" tIns="0" rIns="0" bIns="0" rtlCol="0" anchor="ctr"/>
          <a:lstStyle/>
          <a:p>
            <a:pPr algn="ctr" indent="0" marL="0">
              <a:buNone/>
            </a:pPr>
            <a:r>
              <a:rPr lang="en-US" sz="950" dirty="0">
                <a:solidFill>
                  <a:srgbClr val="8B8B9E"/>
                </a:solidFill>
              </a:rPr>
              <a:t>Growth Capital Raise</a:t>
            </a:r>
            <a:endParaRPr lang="en-US" sz="950" dirty="0"/>
          </a:p>
        </p:txBody>
      </p:sp>
      <p:sp>
        <p:nvSpPr>
          <p:cNvPr id="9" name="Shape 7"/>
          <p:cNvSpPr/>
          <p:nvPr/>
        </p:nvSpPr>
        <p:spPr>
          <a:xfrm>
            <a:off x="3200400" y="3794760"/>
            <a:ext cx="2560320" cy="1325880"/>
          </a:xfrm>
          <a:prstGeom prst="rect">
            <a:avLst/>
          </a:prstGeom>
          <a:solidFill>
            <a:srgbClr val="1E2A3E"/>
          </a:solidFill>
          <a:ln w="12700">
            <a:solidFill>
              <a:srgbClr val="C9A84C"/>
            </a:solidFill>
            <a:prstDash val="solid"/>
          </a:ln>
        </p:spPr>
      </p:sp>
      <p:sp>
        <p:nvSpPr>
          <p:cNvPr id="10" name="Text 8"/>
          <p:cNvSpPr/>
          <p:nvPr/>
        </p:nvSpPr>
        <p:spPr>
          <a:xfrm>
            <a:off x="3200400" y="3886200"/>
            <a:ext cx="2560320" cy="640080"/>
          </a:xfrm>
          <a:prstGeom prst="rect">
            <a:avLst/>
          </a:prstGeom>
          <a:noFill/>
          <a:ln/>
        </p:spPr>
        <p:txBody>
          <a:bodyPr wrap="square" lIns="0" tIns="0" rIns="0" bIns="0" rtlCol="0" anchor="ctr"/>
          <a:lstStyle/>
          <a:p>
            <a:pPr algn="ctr" indent="0" marL="0">
              <a:buNone/>
            </a:pPr>
            <a:r>
              <a:rPr lang="en-US" sz="3200" b="1" dirty="0">
                <a:solidFill>
                  <a:srgbClr val="C9A84C"/>
                </a:solidFill>
                <a:latin typeface="Georgia" pitchFamily="34" charset="0"/>
                <a:ea typeface="Georgia" pitchFamily="34" charset="-122"/>
                <a:cs typeface="Georgia" pitchFamily="34" charset="-120"/>
              </a:rPr>
              <a:t>$2M</a:t>
            </a:r>
            <a:endParaRPr lang="en-US" sz="3200" dirty="0"/>
          </a:p>
        </p:txBody>
      </p:sp>
      <p:sp>
        <p:nvSpPr>
          <p:cNvPr id="11" name="Text 9"/>
          <p:cNvSpPr/>
          <p:nvPr/>
        </p:nvSpPr>
        <p:spPr>
          <a:xfrm>
            <a:off x="3200400" y="4553712"/>
            <a:ext cx="2560320" cy="320040"/>
          </a:xfrm>
          <a:prstGeom prst="rect">
            <a:avLst/>
          </a:prstGeom>
          <a:noFill/>
          <a:ln/>
        </p:spPr>
        <p:txBody>
          <a:bodyPr wrap="square" lIns="0" tIns="0" rIns="0" bIns="0" rtlCol="0" anchor="ctr"/>
          <a:lstStyle/>
          <a:p>
            <a:pPr algn="ctr" indent="0" marL="0">
              <a:buNone/>
            </a:pPr>
            <a:r>
              <a:rPr lang="en-US" sz="950" dirty="0">
                <a:solidFill>
                  <a:srgbClr val="8B8B9E"/>
                </a:solidFill>
              </a:rPr>
              <a:t>Pre-Money Valuation</a:t>
            </a:r>
            <a:endParaRPr lang="en-US" sz="950" dirty="0"/>
          </a:p>
        </p:txBody>
      </p:sp>
      <p:sp>
        <p:nvSpPr>
          <p:cNvPr id="12" name="Shape 10"/>
          <p:cNvSpPr/>
          <p:nvPr/>
        </p:nvSpPr>
        <p:spPr>
          <a:xfrm>
            <a:off x="5943600" y="3794760"/>
            <a:ext cx="2560320" cy="1325880"/>
          </a:xfrm>
          <a:prstGeom prst="rect">
            <a:avLst/>
          </a:prstGeom>
          <a:solidFill>
            <a:srgbClr val="1E2A3E"/>
          </a:solidFill>
          <a:ln w="12700">
            <a:solidFill>
              <a:srgbClr val="C9A84C"/>
            </a:solidFill>
            <a:prstDash val="solid"/>
          </a:ln>
        </p:spPr>
      </p:sp>
      <p:sp>
        <p:nvSpPr>
          <p:cNvPr id="13" name="Text 11"/>
          <p:cNvSpPr/>
          <p:nvPr/>
        </p:nvSpPr>
        <p:spPr>
          <a:xfrm>
            <a:off x="5943600" y="3886200"/>
            <a:ext cx="2560320" cy="640080"/>
          </a:xfrm>
          <a:prstGeom prst="rect">
            <a:avLst/>
          </a:prstGeom>
          <a:noFill/>
          <a:ln/>
        </p:spPr>
        <p:txBody>
          <a:bodyPr wrap="square" lIns="0" tIns="0" rIns="0" bIns="0" rtlCol="0" anchor="ctr"/>
          <a:lstStyle/>
          <a:p>
            <a:pPr algn="ctr" indent="0" marL="0">
              <a:buNone/>
            </a:pPr>
            <a:r>
              <a:rPr lang="en-US" sz="3200" b="1" dirty="0">
                <a:solidFill>
                  <a:srgbClr val="C9A84C"/>
                </a:solidFill>
                <a:latin typeface="Georgia" pitchFamily="34" charset="0"/>
                <a:ea typeface="Georgia" pitchFamily="34" charset="-122"/>
                <a:cs typeface="Georgia" pitchFamily="34" charset="-120"/>
              </a:rPr>
              <a:t>33.3%</a:t>
            </a:r>
            <a:endParaRPr lang="en-US" sz="3200" dirty="0"/>
          </a:p>
        </p:txBody>
      </p:sp>
      <p:sp>
        <p:nvSpPr>
          <p:cNvPr id="14" name="Text 12"/>
          <p:cNvSpPr/>
          <p:nvPr/>
        </p:nvSpPr>
        <p:spPr>
          <a:xfrm>
            <a:off x="5943600" y="4553712"/>
            <a:ext cx="2560320" cy="320040"/>
          </a:xfrm>
          <a:prstGeom prst="rect">
            <a:avLst/>
          </a:prstGeom>
          <a:noFill/>
          <a:ln/>
        </p:spPr>
        <p:txBody>
          <a:bodyPr wrap="square" lIns="0" tIns="0" rIns="0" bIns="0" rtlCol="0" anchor="ctr"/>
          <a:lstStyle/>
          <a:p>
            <a:pPr algn="ctr" indent="0" marL="0">
              <a:buNone/>
            </a:pPr>
            <a:r>
              <a:rPr lang="en-US" sz="950" dirty="0">
                <a:solidFill>
                  <a:srgbClr val="8B8B9E"/>
                </a:solidFill>
              </a:rPr>
              <a:t>Investor Ownership</a:t>
            </a:r>
            <a:endParaRPr lang="en-US" sz="950" dirty="0"/>
          </a:p>
        </p:txBody>
      </p:sp>
      <p:sp>
        <p:nvSpPr>
          <p:cNvPr id="15" name="Shape 13"/>
          <p:cNvSpPr/>
          <p:nvPr/>
        </p:nvSpPr>
        <p:spPr>
          <a:xfrm>
            <a:off x="457200" y="5349240"/>
            <a:ext cx="3200400" cy="365760"/>
          </a:xfrm>
          <a:prstGeom prst="rect">
            <a:avLst/>
          </a:prstGeom>
          <a:solidFill>
            <a:srgbClr val="C1121F"/>
          </a:solidFill>
          <a:ln w="12700">
            <a:solidFill>
              <a:srgbClr val="C1121F"/>
            </a:solidFill>
            <a:prstDash val="solid"/>
          </a:ln>
        </p:spPr>
      </p:sp>
      <p:sp>
        <p:nvSpPr>
          <p:cNvPr id="16" name="Text 14"/>
          <p:cNvSpPr/>
          <p:nvPr/>
        </p:nvSpPr>
        <p:spPr>
          <a:xfrm>
            <a:off x="457200" y="5349240"/>
            <a:ext cx="3200400" cy="365760"/>
          </a:xfrm>
          <a:prstGeom prst="rect">
            <a:avLst/>
          </a:prstGeom>
          <a:noFill/>
          <a:ln/>
        </p:spPr>
        <p:txBody>
          <a:bodyPr wrap="square" lIns="0" tIns="0" rIns="0" bIns="0" rtlCol="0" anchor="ctr"/>
          <a:lstStyle/>
          <a:p>
            <a:pPr algn="ctr" indent="0" marL="0">
              <a:buNone/>
            </a:pPr>
            <a:r>
              <a:rPr lang="en-US" sz="900" b="1" dirty="0">
                <a:solidFill>
                  <a:srgbClr val="FFFFFF"/>
                </a:solidFill>
              </a:rPr>
              <a:t>✓  BACKED BY $105,000 SBA CAPITAL</a:t>
            </a:r>
            <a:endParaRPr lang="en-US" sz="900" dirty="0"/>
          </a:p>
        </p:txBody>
      </p:sp>
      <p:pic>
        <p:nvPicPr>
          <p:cNvPr id="17" name="Image 0" descr="/mnt/user-data/uploads/IMG_2294.jpeg">    </p:cNvPr>
          <p:cNvPicPr>
            <a:picLocks noChangeAspect="1"/>
          </p:cNvPicPr>
          <p:nvPr/>
        </p:nvPicPr>
        <p:blipFill>
          <a:blip r:embed="rId1"/>
          <a:stretch>
            <a:fillRect/>
          </a:stretch>
        </p:blipFill>
        <p:spPr>
          <a:xfrm>
            <a:off x="9601200" y="137160"/>
            <a:ext cx="2423160" cy="2423160"/>
          </a:xfrm>
          <a:prstGeom prst="rect">
            <a:avLst/>
          </a:prstGeom>
        </p:spPr>
      </p:pic>
      <p:sp>
        <p:nvSpPr>
          <p:cNvPr id="18" name="Text 15"/>
          <p:cNvSpPr/>
          <p:nvPr/>
        </p:nvSpPr>
        <p:spPr>
          <a:xfrm>
            <a:off x="6858000" y="6035040"/>
            <a:ext cx="5029200" cy="640080"/>
          </a:xfrm>
          <a:prstGeom prst="rect">
            <a:avLst/>
          </a:prstGeom>
          <a:noFill/>
          <a:ln/>
        </p:spPr>
        <p:txBody>
          <a:bodyPr wrap="square" lIns="0" tIns="0" rIns="0" bIns="0" rtlCol="0" anchor="ctr"/>
          <a:lstStyle/>
          <a:p>
            <a:pPr algn="r" indent="0" marL="0">
              <a:buNone/>
            </a:pPr>
            <a:r>
              <a:rPr lang="en-US" sz="900" dirty="0">
                <a:solidFill>
                  <a:srgbClr val="8B8B9E"/>
                </a:solidFill>
              </a:rPr>
              <a:t>Lewis J. Lowe IV  |  Founder &amp; CEO</a:t>
            </a:r>
            <a:endParaRPr lang="en-US" sz="900" dirty="0"/>
          </a:p>
          <a:p>
            <a:pPr algn="r" indent="0" marL="0">
              <a:buNone/>
            </a:pPr>
            <a:r>
              <a:rPr lang="en-US" sz="900" dirty="0">
                <a:solidFill>
                  <a:srgbClr val="8B8B9E"/>
                </a:solidFill>
              </a:rPr>
              <a:t>investors@royallifestylegroup.com  |  (619) 818-5445</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DISTRIBUTOR &amp; REVENUE ECONOMICS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Operational assumptions underlying Year-1 projections of $425K combined revenue.</a:t>
            </a:r>
            <a:endParaRPr lang="en-US" sz="1000" dirty="0"/>
          </a:p>
        </p:txBody>
      </p:sp>
      <p:sp>
        <p:nvSpPr>
          <p:cNvPr id="5" name="Shape 3"/>
          <p:cNvSpPr/>
          <p:nvPr/>
        </p:nvSpPr>
        <p:spPr>
          <a:xfrm>
            <a:off x="274320" y="1005840"/>
            <a:ext cx="5577840" cy="384048"/>
          </a:xfrm>
          <a:prstGeom prst="rect">
            <a:avLst/>
          </a:prstGeom>
          <a:solidFill>
            <a:srgbClr val="C9A84C"/>
          </a:solidFill>
          <a:ln w="12700">
            <a:solidFill>
              <a:srgbClr val="C9A84C"/>
            </a:solidFill>
            <a:prstDash val="solid"/>
          </a:ln>
        </p:spPr>
      </p:sp>
      <p:sp>
        <p:nvSpPr>
          <p:cNvPr id="6" name="Text 4"/>
          <p:cNvSpPr/>
          <p:nvPr/>
        </p:nvSpPr>
        <p:spPr>
          <a:xfrm>
            <a:off x="274320" y="1005840"/>
            <a:ext cx="5577840" cy="384048"/>
          </a:xfrm>
          <a:prstGeom prst="rect">
            <a:avLst/>
          </a:prstGeom>
          <a:noFill/>
          <a:ln/>
        </p:spPr>
        <p:txBody>
          <a:bodyPr wrap="square" lIns="0" tIns="0" rIns="0" bIns="0" rtlCol="0" anchor="ctr"/>
          <a:lstStyle/>
          <a:p>
            <a:pPr algn="ctr" indent="0" marL="0">
              <a:buNone/>
            </a:pPr>
            <a:r>
              <a:rPr lang="en-US" sz="1050" b="1" dirty="0">
                <a:solidFill>
                  <a:srgbClr val="1A1A2E"/>
                </a:solidFill>
              </a:rPr>
              <a:t>LEAF CUTZ™  —  WHOLESALE DISTRIBUTION MODEL</a:t>
            </a:r>
            <a:endParaRPr lang="en-US" sz="1050" dirty="0"/>
          </a:p>
        </p:txBody>
      </p:sp>
      <p:sp>
        <p:nvSpPr>
          <p:cNvPr id="7" name="Shape 5"/>
          <p:cNvSpPr/>
          <p:nvPr/>
        </p:nvSpPr>
        <p:spPr>
          <a:xfrm>
            <a:off x="274320" y="1481328"/>
            <a:ext cx="1783080" cy="1737360"/>
          </a:xfrm>
          <a:prstGeom prst="rect">
            <a:avLst/>
          </a:prstGeom>
          <a:solidFill>
            <a:srgbClr val="1E2A3E"/>
          </a:solidFill>
          <a:ln w="12700">
            <a:solidFill>
              <a:srgbClr val="C9A84C"/>
            </a:solidFill>
            <a:prstDash val="solid"/>
          </a:ln>
        </p:spPr>
      </p:sp>
      <p:sp>
        <p:nvSpPr>
          <p:cNvPr id="8" name="Text 6"/>
          <p:cNvSpPr/>
          <p:nvPr/>
        </p:nvSpPr>
        <p:spPr>
          <a:xfrm>
            <a:off x="274320" y="1618488"/>
            <a:ext cx="1783080" cy="86868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25–50</a:t>
            </a:r>
            <a:endParaRPr lang="en-US" sz="3600" dirty="0"/>
          </a:p>
        </p:txBody>
      </p:sp>
      <p:sp>
        <p:nvSpPr>
          <p:cNvPr id="9" name="Text 7"/>
          <p:cNvSpPr/>
          <p:nvPr/>
        </p:nvSpPr>
        <p:spPr>
          <a:xfrm>
            <a:off x="274320" y="2395728"/>
            <a:ext cx="1783080" cy="320040"/>
          </a:xfrm>
          <a:prstGeom prst="rect">
            <a:avLst/>
          </a:prstGeom>
          <a:noFill/>
          <a:ln/>
        </p:spPr>
        <p:txBody>
          <a:bodyPr wrap="square" lIns="0" tIns="0" rIns="0" bIns="0" rtlCol="0" anchor="ctr"/>
          <a:lstStyle/>
          <a:p>
            <a:pPr algn="ctr" indent="0" marL="0">
              <a:buNone/>
            </a:pPr>
            <a:r>
              <a:rPr lang="en-US" sz="1000" b="1" dirty="0">
                <a:solidFill>
                  <a:srgbClr val="FFFFFF"/>
                </a:solidFill>
              </a:rPr>
              <a:t>Retail Doors (Yr 1)</a:t>
            </a:r>
            <a:endParaRPr lang="en-US" sz="1000" dirty="0"/>
          </a:p>
        </p:txBody>
      </p:sp>
      <p:sp>
        <p:nvSpPr>
          <p:cNvPr id="10" name="Text 8"/>
          <p:cNvSpPr/>
          <p:nvPr/>
        </p:nvSpPr>
        <p:spPr>
          <a:xfrm>
            <a:off x="274320" y="2715768"/>
            <a:ext cx="1783080" cy="256032"/>
          </a:xfrm>
          <a:prstGeom prst="rect">
            <a:avLst/>
          </a:prstGeom>
          <a:noFill/>
          <a:ln/>
        </p:spPr>
        <p:txBody>
          <a:bodyPr wrap="square" lIns="0" tIns="0" rIns="0" bIns="0" rtlCol="0" anchor="ctr"/>
          <a:lstStyle/>
          <a:p>
            <a:pPr algn="ctr" indent="0" marL="0">
              <a:buNone/>
            </a:pPr>
            <a:r>
              <a:rPr lang="en-US" sz="900" dirty="0">
                <a:solidFill>
                  <a:srgbClr val="8B8B9E"/>
                </a:solidFill>
              </a:rPr>
              <a:t>AZ + CA target</a:t>
            </a:r>
            <a:endParaRPr lang="en-US" sz="900" dirty="0"/>
          </a:p>
        </p:txBody>
      </p:sp>
      <p:sp>
        <p:nvSpPr>
          <p:cNvPr id="11" name="Shape 9"/>
          <p:cNvSpPr/>
          <p:nvPr/>
        </p:nvSpPr>
        <p:spPr>
          <a:xfrm>
            <a:off x="2148840" y="1481328"/>
            <a:ext cx="1783080" cy="1737360"/>
          </a:xfrm>
          <a:prstGeom prst="rect">
            <a:avLst/>
          </a:prstGeom>
          <a:solidFill>
            <a:srgbClr val="1E2A3E"/>
          </a:solidFill>
          <a:ln w="12700">
            <a:solidFill>
              <a:srgbClr val="C9A84C"/>
            </a:solidFill>
            <a:prstDash val="solid"/>
          </a:ln>
        </p:spPr>
      </p:sp>
      <p:sp>
        <p:nvSpPr>
          <p:cNvPr id="12" name="Text 10"/>
          <p:cNvSpPr/>
          <p:nvPr/>
        </p:nvSpPr>
        <p:spPr>
          <a:xfrm>
            <a:off x="2148840" y="1618488"/>
            <a:ext cx="1783080" cy="86868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8–15</a:t>
            </a:r>
            <a:endParaRPr lang="en-US" sz="3600" dirty="0"/>
          </a:p>
        </p:txBody>
      </p:sp>
      <p:sp>
        <p:nvSpPr>
          <p:cNvPr id="13" name="Text 11"/>
          <p:cNvSpPr/>
          <p:nvPr/>
        </p:nvSpPr>
        <p:spPr>
          <a:xfrm>
            <a:off x="2148840" y="2395728"/>
            <a:ext cx="1783080" cy="320040"/>
          </a:xfrm>
          <a:prstGeom prst="rect">
            <a:avLst/>
          </a:prstGeom>
          <a:noFill/>
          <a:ln/>
        </p:spPr>
        <p:txBody>
          <a:bodyPr wrap="square" lIns="0" tIns="0" rIns="0" bIns="0" rtlCol="0" anchor="ctr"/>
          <a:lstStyle/>
          <a:p>
            <a:pPr algn="ctr" indent="0" marL="0">
              <a:buNone/>
            </a:pPr>
            <a:r>
              <a:rPr lang="en-US" sz="1000" b="1" dirty="0">
                <a:solidFill>
                  <a:srgbClr val="FFFFFF"/>
                </a:solidFill>
              </a:rPr>
              <a:t>Units / Store / Mo</a:t>
            </a:r>
            <a:endParaRPr lang="en-US" sz="1000" dirty="0"/>
          </a:p>
        </p:txBody>
      </p:sp>
      <p:sp>
        <p:nvSpPr>
          <p:cNvPr id="14" name="Text 12"/>
          <p:cNvSpPr/>
          <p:nvPr/>
        </p:nvSpPr>
        <p:spPr>
          <a:xfrm>
            <a:off x="2148840" y="2715768"/>
            <a:ext cx="1783080" cy="256032"/>
          </a:xfrm>
          <a:prstGeom prst="rect">
            <a:avLst/>
          </a:prstGeom>
          <a:noFill/>
          <a:ln/>
        </p:spPr>
        <p:txBody>
          <a:bodyPr wrap="square" lIns="0" tIns="0" rIns="0" bIns="0" rtlCol="0" anchor="ctr"/>
          <a:lstStyle/>
          <a:p>
            <a:pPr algn="ctr" indent="0" marL="0">
              <a:buNone/>
            </a:pPr>
            <a:r>
              <a:rPr lang="en-US" sz="900" dirty="0">
                <a:solidFill>
                  <a:srgbClr val="8B8B9E"/>
                </a:solidFill>
              </a:rPr>
              <a:t>Conservative</a:t>
            </a:r>
            <a:endParaRPr lang="en-US" sz="900" dirty="0"/>
          </a:p>
        </p:txBody>
      </p:sp>
      <p:sp>
        <p:nvSpPr>
          <p:cNvPr id="15" name="Shape 13"/>
          <p:cNvSpPr/>
          <p:nvPr/>
        </p:nvSpPr>
        <p:spPr>
          <a:xfrm>
            <a:off x="4023360" y="1481328"/>
            <a:ext cx="1783080" cy="1737360"/>
          </a:xfrm>
          <a:prstGeom prst="rect">
            <a:avLst/>
          </a:prstGeom>
          <a:solidFill>
            <a:srgbClr val="1E2A3E"/>
          </a:solidFill>
          <a:ln w="12700">
            <a:solidFill>
              <a:srgbClr val="C9A84C"/>
            </a:solidFill>
            <a:prstDash val="solid"/>
          </a:ln>
        </p:spPr>
      </p:sp>
      <p:sp>
        <p:nvSpPr>
          <p:cNvPr id="16" name="Text 14"/>
          <p:cNvSpPr/>
          <p:nvPr/>
        </p:nvSpPr>
        <p:spPr>
          <a:xfrm>
            <a:off x="4023360" y="1618488"/>
            <a:ext cx="1783080" cy="86868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$1.75</a:t>
            </a:r>
            <a:endParaRPr lang="en-US" sz="3600" dirty="0"/>
          </a:p>
        </p:txBody>
      </p:sp>
      <p:sp>
        <p:nvSpPr>
          <p:cNvPr id="17" name="Text 15"/>
          <p:cNvSpPr/>
          <p:nvPr/>
        </p:nvSpPr>
        <p:spPr>
          <a:xfrm>
            <a:off x="4023360" y="2395728"/>
            <a:ext cx="1783080" cy="320040"/>
          </a:xfrm>
          <a:prstGeom prst="rect">
            <a:avLst/>
          </a:prstGeom>
          <a:noFill/>
          <a:ln/>
        </p:spPr>
        <p:txBody>
          <a:bodyPr wrap="square" lIns="0" tIns="0" rIns="0" bIns="0" rtlCol="0" anchor="ctr"/>
          <a:lstStyle/>
          <a:p>
            <a:pPr algn="ctr" indent="0" marL="0">
              <a:buNone/>
            </a:pPr>
            <a:r>
              <a:rPr lang="en-US" sz="1000" b="1" dirty="0">
                <a:solidFill>
                  <a:srgbClr val="FFFFFF"/>
                </a:solidFill>
              </a:rPr>
              <a:t>Avg Wholesale</a:t>
            </a:r>
            <a:endParaRPr lang="en-US" sz="1000" dirty="0"/>
          </a:p>
        </p:txBody>
      </p:sp>
      <p:sp>
        <p:nvSpPr>
          <p:cNvPr id="18" name="Text 16"/>
          <p:cNvSpPr/>
          <p:nvPr/>
        </p:nvSpPr>
        <p:spPr>
          <a:xfrm>
            <a:off x="4023360" y="2715768"/>
            <a:ext cx="1783080" cy="256032"/>
          </a:xfrm>
          <a:prstGeom prst="rect">
            <a:avLst/>
          </a:prstGeom>
          <a:noFill/>
          <a:ln/>
        </p:spPr>
        <p:txBody>
          <a:bodyPr wrap="square" lIns="0" tIns="0" rIns="0" bIns="0" rtlCol="0" anchor="ctr"/>
          <a:lstStyle/>
          <a:p>
            <a:pPr algn="ctr" indent="0" marL="0">
              <a:buNone/>
            </a:pPr>
            <a:r>
              <a:rPr lang="en-US" sz="900" dirty="0">
                <a:solidFill>
                  <a:srgbClr val="8B8B9E"/>
                </a:solidFill>
              </a:rPr>
              <a:t>$1.65–$1.80/pouch</a:t>
            </a:r>
            <a:endParaRPr lang="en-US" sz="900" dirty="0"/>
          </a:p>
        </p:txBody>
      </p:sp>
      <p:sp>
        <p:nvSpPr>
          <p:cNvPr id="19" name="Shape 17"/>
          <p:cNvSpPr/>
          <p:nvPr/>
        </p:nvSpPr>
        <p:spPr>
          <a:xfrm>
            <a:off x="274320" y="3337560"/>
            <a:ext cx="5577840" cy="347472"/>
          </a:xfrm>
          <a:prstGeom prst="rect">
            <a:avLst/>
          </a:prstGeom>
          <a:solidFill>
            <a:srgbClr val="1E2A3E"/>
          </a:solidFill>
          <a:ln w="12700">
            <a:solidFill>
              <a:srgbClr val="2A3A5E"/>
            </a:solidFill>
            <a:prstDash val="solid"/>
          </a:ln>
        </p:spPr>
      </p:sp>
      <p:sp>
        <p:nvSpPr>
          <p:cNvPr id="20" name="Text 18"/>
          <p:cNvSpPr/>
          <p:nvPr/>
        </p:nvSpPr>
        <p:spPr>
          <a:xfrm>
            <a:off x="365760" y="3337560"/>
            <a:ext cx="3200400" cy="347472"/>
          </a:xfrm>
          <a:prstGeom prst="rect">
            <a:avLst/>
          </a:prstGeom>
          <a:noFill/>
          <a:ln/>
        </p:spPr>
        <p:txBody>
          <a:bodyPr wrap="square" lIns="0" tIns="0" rIns="0" bIns="0" rtlCol="0" anchor="ctr"/>
          <a:lstStyle/>
          <a:p>
            <a:pPr indent="0" marL="0">
              <a:buNone/>
            </a:pPr>
            <a:r>
              <a:rPr lang="en-US" sz="950" dirty="0">
                <a:solidFill>
                  <a:srgbClr val="8B8B9E"/>
                </a:solidFill>
              </a:rPr>
              <a:t>Projected 50-door pilot revenue:</a:t>
            </a:r>
            <a:endParaRPr lang="en-US" sz="950" dirty="0"/>
          </a:p>
        </p:txBody>
      </p:sp>
      <p:sp>
        <p:nvSpPr>
          <p:cNvPr id="21" name="Text 19"/>
          <p:cNvSpPr/>
          <p:nvPr/>
        </p:nvSpPr>
        <p:spPr>
          <a:xfrm>
            <a:off x="3566160" y="3337560"/>
            <a:ext cx="2286000" cy="347472"/>
          </a:xfrm>
          <a:prstGeom prst="rect">
            <a:avLst/>
          </a:prstGeom>
          <a:noFill/>
          <a:ln/>
        </p:spPr>
        <p:txBody>
          <a:bodyPr wrap="square" lIns="0" tIns="0" rIns="0" bIns="0" rtlCol="0" anchor="ctr"/>
          <a:lstStyle/>
          <a:p>
            <a:pPr algn="r" indent="0" marL="0">
              <a:buNone/>
            </a:pPr>
            <a:r>
              <a:rPr lang="en-US" sz="950" b="1" dirty="0">
                <a:solidFill>
                  <a:srgbClr val="FFFFFF"/>
                </a:solidFill>
              </a:rPr>
              <a:t>~$150,000+ / Year 1</a:t>
            </a:r>
            <a:endParaRPr lang="en-US" sz="950" dirty="0"/>
          </a:p>
        </p:txBody>
      </p:sp>
      <p:sp>
        <p:nvSpPr>
          <p:cNvPr id="22" name="Shape 20"/>
          <p:cNvSpPr/>
          <p:nvPr/>
        </p:nvSpPr>
        <p:spPr>
          <a:xfrm>
            <a:off x="274320" y="3721608"/>
            <a:ext cx="5577840" cy="347472"/>
          </a:xfrm>
          <a:prstGeom prst="rect">
            <a:avLst/>
          </a:prstGeom>
          <a:solidFill>
            <a:srgbClr val="16213E"/>
          </a:solidFill>
          <a:ln w="12700">
            <a:solidFill>
              <a:srgbClr val="2A3A5E"/>
            </a:solidFill>
            <a:prstDash val="solid"/>
          </a:ln>
        </p:spPr>
      </p:sp>
      <p:sp>
        <p:nvSpPr>
          <p:cNvPr id="23" name="Text 21"/>
          <p:cNvSpPr/>
          <p:nvPr/>
        </p:nvSpPr>
        <p:spPr>
          <a:xfrm>
            <a:off x="365760" y="3721608"/>
            <a:ext cx="3200400" cy="347472"/>
          </a:xfrm>
          <a:prstGeom prst="rect">
            <a:avLst/>
          </a:prstGeom>
          <a:noFill/>
          <a:ln/>
        </p:spPr>
        <p:txBody>
          <a:bodyPr wrap="square" lIns="0" tIns="0" rIns="0" bIns="0" rtlCol="0" anchor="ctr"/>
          <a:lstStyle/>
          <a:p>
            <a:pPr indent="0" marL="0">
              <a:buNone/>
            </a:pPr>
            <a:r>
              <a:rPr lang="en-US" sz="950" dirty="0">
                <a:solidFill>
                  <a:srgbClr val="8B8B9E"/>
                </a:solidFill>
              </a:rPr>
              <a:t>Est. monthly revenue contribution per retail door:</a:t>
            </a:r>
            <a:endParaRPr lang="en-US" sz="950" dirty="0"/>
          </a:p>
        </p:txBody>
      </p:sp>
      <p:sp>
        <p:nvSpPr>
          <p:cNvPr id="24" name="Text 22"/>
          <p:cNvSpPr/>
          <p:nvPr/>
        </p:nvSpPr>
        <p:spPr>
          <a:xfrm>
            <a:off x="3566160" y="3721608"/>
            <a:ext cx="2286000" cy="347472"/>
          </a:xfrm>
          <a:prstGeom prst="rect">
            <a:avLst/>
          </a:prstGeom>
          <a:noFill/>
          <a:ln/>
        </p:spPr>
        <p:txBody>
          <a:bodyPr wrap="square" lIns="0" tIns="0" rIns="0" bIns="0" rtlCol="0" anchor="ctr"/>
          <a:lstStyle/>
          <a:p>
            <a:pPr algn="r" indent="0" marL="0">
              <a:buNone/>
            </a:pPr>
            <a:r>
              <a:rPr lang="en-US" sz="950" b="1" dirty="0">
                <a:solidFill>
                  <a:srgbClr val="C9A84C"/>
                </a:solidFill>
              </a:rPr>
              <a:t>Conservative sell-through assumption</a:t>
            </a:r>
            <a:endParaRPr lang="en-US" sz="950" dirty="0"/>
          </a:p>
        </p:txBody>
      </p:sp>
      <p:sp>
        <p:nvSpPr>
          <p:cNvPr id="25" name="Shape 23"/>
          <p:cNvSpPr/>
          <p:nvPr/>
        </p:nvSpPr>
        <p:spPr>
          <a:xfrm>
            <a:off x="274320" y="4105656"/>
            <a:ext cx="5577840" cy="347472"/>
          </a:xfrm>
          <a:prstGeom prst="rect">
            <a:avLst/>
          </a:prstGeom>
          <a:solidFill>
            <a:srgbClr val="1E2A3E"/>
          </a:solidFill>
          <a:ln w="12700">
            <a:solidFill>
              <a:srgbClr val="2A3A5E"/>
            </a:solidFill>
            <a:prstDash val="solid"/>
          </a:ln>
        </p:spPr>
      </p:sp>
      <p:sp>
        <p:nvSpPr>
          <p:cNvPr id="26" name="Text 24"/>
          <p:cNvSpPr/>
          <p:nvPr/>
        </p:nvSpPr>
        <p:spPr>
          <a:xfrm>
            <a:off x="365760" y="4105656"/>
            <a:ext cx="3200400" cy="347472"/>
          </a:xfrm>
          <a:prstGeom prst="rect">
            <a:avLst/>
          </a:prstGeom>
          <a:noFill/>
          <a:ln/>
        </p:spPr>
        <p:txBody>
          <a:bodyPr wrap="square" lIns="0" tIns="0" rIns="0" bIns="0" rtlCol="0" anchor="ctr"/>
          <a:lstStyle/>
          <a:p>
            <a:pPr indent="0" marL="0">
              <a:buNone/>
            </a:pPr>
            <a:r>
              <a:rPr lang="en-US" sz="950" dirty="0">
                <a:solidFill>
                  <a:srgbClr val="8B8B9E"/>
                </a:solidFill>
              </a:rPr>
              <a:t>Est. gross margin at wholesale:</a:t>
            </a:r>
            <a:endParaRPr lang="en-US" sz="950" dirty="0"/>
          </a:p>
        </p:txBody>
      </p:sp>
      <p:sp>
        <p:nvSpPr>
          <p:cNvPr id="27" name="Text 25"/>
          <p:cNvSpPr/>
          <p:nvPr/>
        </p:nvSpPr>
        <p:spPr>
          <a:xfrm>
            <a:off x="3566160" y="4105656"/>
            <a:ext cx="2286000" cy="347472"/>
          </a:xfrm>
          <a:prstGeom prst="rect">
            <a:avLst/>
          </a:prstGeom>
          <a:noFill/>
          <a:ln/>
        </p:spPr>
        <p:txBody>
          <a:bodyPr wrap="square" lIns="0" tIns="0" rIns="0" bIns="0" rtlCol="0" anchor="ctr"/>
          <a:lstStyle/>
          <a:p>
            <a:pPr algn="r" indent="0" marL="0">
              <a:buNone/>
            </a:pPr>
            <a:r>
              <a:rPr lang="en-US" sz="950" b="1" dirty="0">
                <a:solidFill>
                  <a:srgbClr val="FFFFFF"/>
                </a:solidFill>
              </a:rPr>
              <a:t>~35–53% per pouch</a:t>
            </a:r>
            <a:endParaRPr lang="en-US" sz="950" dirty="0"/>
          </a:p>
        </p:txBody>
      </p:sp>
      <p:sp>
        <p:nvSpPr>
          <p:cNvPr id="28" name="Shape 26"/>
          <p:cNvSpPr/>
          <p:nvPr/>
        </p:nvSpPr>
        <p:spPr>
          <a:xfrm>
            <a:off x="6217920" y="1005840"/>
            <a:ext cx="5669280" cy="384048"/>
          </a:xfrm>
          <a:prstGeom prst="rect">
            <a:avLst/>
          </a:prstGeom>
          <a:solidFill>
            <a:srgbClr val="1E2A3E"/>
          </a:solidFill>
          <a:ln w="12700">
            <a:solidFill>
              <a:srgbClr val="C9A84C"/>
            </a:solidFill>
            <a:prstDash val="solid"/>
          </a:ln>
        </p:spPr>
      </p:sp>
      <p:sp>
        <p:nvSpPr>
          <p:cNvPr id="29" name="Text 27"/>
          <p:cNvSpPr/>
          <p:nvPr/>
        </p:nvSpPr>
        <p:spPr>
          <a:xfrm>
            <a:off x="6217920" y="1005840"/>
            <a:ext cx="5669280" cy="384048"/>
          </a:xfrm>
          <a:prstGeom prst="rect">
            <a:avLst/>
          </a:prstGeom>
          <a:noFill/>
          <a:ln/>
        </p:spPr>
        <p:txBody>
          <a:bodyPr wrap="square" lIns="0" tIns="0" rIns="0" bIns="0" rtlCol="0" anchor="ctr"/>
          <a:lstStyle/>
          <a:p>
            <a:pPr algn="ctr" indent="0" marL="0">
              <a:buNone/>
            </a:pPr>
            <a:r>
              <a:rPr lang="en-US" sz="1050" b="1" dirty="0">
                <a:solidFill>
                  <a:srgbClr val="C9A84C"/>
                </a:solidFill>
              </a:rPr>
              <a:t>LAS CAOBAS COFFEE™  —  DTC SUBSCRIPTION MODEL</a:t>
            </a:r>
            <a:endParaRPr lang="en-US" sz="1050" dirty="0"/>
          </a:p>
        </p:txBody>
      </p:sp>
      <p:sp>
        <p:nvSpPr>
          <p:cNvPr id="30" name="Shape 28"/>
          <p:cNvSpPr/>
          <p:nvPr/>
        </p:nvSpPr>
        <p:spPr>
          <a:xfrm>
            <a:off x="6217920" y="1481328"/>
            <a:ext cx="1810512" cy="1737360"/>
          </a:xfrm>
          <a:prstGeom prst="rect">
            <a:avLst/>
          </a:prstGeom>
          <a:solidFill>
            <a:srgbClr val="1E2A3E"/>
          </a:solidFill>
          <a:ln w="12700">
            <a:solidFill>
              <a:srgbClr val="C9A84C"/>
            </a:solidFill>
            <a:prstDash val="solid"/>
          </a:ln>
        </p:spPr>
      </p:sp>
      <p:sp>
        <p:nvSpPr>
          <p:cNvPr id="31" name="Text 29"/>
          <p:cNvSpPr/>
          <p:nvPr/>
        </p:nvSpPr>
        <p:spPr>
          <a:xfrm>
            <a:off x="6217920" y="1618488"/>
            <a:ext cx="1810512" cy="86868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~300 subs</a:t>
            </a:r>
            <a:endParaRPr lang="en-US" sz="2800" dirty="0"/>
          </a:p>
        </p:txBody>
      </p:sp>
      <p:sp>
        <p:nvSpPr>
          <p:cNvPr id="32" name="Text 30"/>
          <p:cNvSpPr/>
          <p:nvPr/>
        </p:nvSpPr>
        <p:spPr>
          <a:xfrm>
            <a:off x="6217920" y="2395728"/>
            <a:ext cx="1810512" cy="320040"/>
          </a:xfrm>
          <a:prstGeom prst="rect">
            <a:avLst/>
          </a:prstGeom>
          <a:noFill/>
          <a:ln/>
        </p:spPr>
        <p:txBody>
          <a:bodyPr wrap="square" lIns="0" tIns="0" rIns="0" bIns="0" rtlCol="0" anchor="ctr"/>
          <a:lstStyle/>
          <a:p>
            <a:pPr algn="ctr" indent="0" marL="0">
              <a:buNone/>
            </a:pPr>
            <a:r>
              <a:rPr lang="en-US" sz="1000" b="1" dirty="0">
                <a:solidFill>
                  <a:srgbClr val="FFFFFF"/>
                </a:solidFill>
              </a:rPr>
              <a:t>Yr 1 Target</a:t>
            </a:r>
            <a:endParaRPr lang="en-US" sz="1000" dirty="0"/>
          </a:p>
        </p:txBody>
      </p:sp>
      <p:sp>
        <p:nvSpPr>
          <p:cNvPr id="33" name="Text 31"/>
          <p:cNvSpPr/>
          <p:nvPr/>
        </p:nvSpPr>
        <p:spPr>
          <a:xfrm>
            <a:off x="6217920" y="2715768"/>
            <a:ext cx="1810512" cy="256032"/>
          </a:xfrm>
          <a:prstGeom prst="rect">
            <a:avLst/>
          </a:prstGeom>
          <a:noFill/>
          <a:ln/>
        </p:spPr>
        <p:txBody>
          <a:bodyPr wrap="square" lIns="0" tIns="0" rIns="0" bIns="0" rtlCol="0" anchor="ctr"/>
          <a:lstStyle/>
          <a:p>
            <a:pPr algn="ctr" indent="0" marL="0">
              <a:buNone/>
            </a:pPr>
            <a:r>
              <a:rPr lang="en-US" sz="900" dirty="0">
                <a:solidFill>
                  <a:srgbClr val="8B8B9E"/>
                </a:solidFill>
              </a:rPr>
              <a:t>Range: 200–500</a:t>
            </a:r>
            <a:endParaRPr lang="en-US" sz="900" dirty="0"/>
          </a:p>
        </p:txBody>
      </p:sp>
      <p:sp>
        <p:nvSpPr>
          <p:cNvPr id="34" name="Shape 32"/>
          <p:cNvSpPr/>
          <p:nvPr/>
        </p:nvSpPr>
        <p:spPr>
          <a:xfrm>
            <a:off x="8119872" y="1481328"/>
            <a:ext cx="1810512" cy="1737360"/>
          </a:xfrm>
          <a:prstGeom prst="rect">
            <a:avLst/>
          </a:prstGeom>
          <a:solidFill>
            <a:srgbClr val="1E2A3E"/>
          </a:solidFill>
          <a:ln w="12700">
            <a:solidFill>
              <a:srgbClr val="C9A84C"/>
            </a:solidFill>
            <a:prstDash val="solid"/>
          </a:ln>
        </p:spPr>
      </p:sp>
      <p:sp>
        <p:nvSpPr>
          <p:cNvPr id="35" name="Text 33"/>
          <p:cNvSpPr/>
          <p:nvPr/>
        </p:nvSpPr>
        <p:spPr>
          <a:xfrm>
            <a:off x="8119872" y="1618488"/>
            <a:ext cx="1810512" cy="86868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$55</a:t>
            </a:r>
            <a:endParaRPr lang="en-US" sz="3600" dirty="0"/>
          </a:p>
        </p:txBody>
      </p:sp>
      <p:sp>
        <p:nvSpPr>
          <p:cNvPr id="36" name="Text 34"/>
          <p:cNvSpPr/>
          <p:nvPr/>
        </p:nvSpPr>
        <p:spPr>
          <a:xfrm>
            <a:off x="8119872" y="2395728"/>
            <a:ext cx="1810512" cy="320040"/>
          </a:xfrm>
          <a:prstGeom prst="rect">
            <a:avLst/>
          </a:prstGeom>
          <a:noFill/>
          <a:ln/>
        </p:spPr>
        <p:txBody>
          <a:bodyPr wrap="square" lIns="0" tIns="0" rIns="0" bIns="0" rtlCol="0" anchor="ctr"/>
          <a:lstStyle/>
          <a:p>
            <a:pPr algn="ctr" indent="0" marL="0">
              <a:buNone/>
            </a:pPr>
            <a:r>
              <a:rPr lang="en-US" sz="1000" b="1" dirty="0">
                <a:solidFill>
                  <a:srgbClr val="FFFFFF"/>
                </a:solidFill>
              </a:rPr>
              <a:t>Avg Sub/Month</a:t>
            </a:r>
            <a:endParaRPr lang="en-US" sz="1000" dirty="0"/>
          </a:p>
        </p:txBody>
      </p:sp>
      <p:sp>
        <p:nvSpPr>
          <p:cNvPr id="37" name="Text 35"/>
          <p:cNvSpPr/>
          <p:nvPr/>
        </p:nvSpPr>
        <p:spPr>
          <a:xfrm>
            <a:off x="8119872" y="2715768"/>
            <a:ext cx="1810512" cy="256032"/>
          </a:xfrm>
          <a:prstGeom prst="rect">
            <a:avLst/>
          </a:prstGeom>
          <a:noFill/>
          <a:ln/>
        </p:spPr>
        <p:txBody>
          <a:bodyPr wrap="square" lIns="0" tIns="0" rIns="0" bIns="0" rtlCol="0" anchor="ctr"/>
          <a:lstStyle/>
          <a:p>
            <a:pPr algn="ctr" indent="0" marL="0">
              <a:buNone/>
            </a:pPr>
            <a:r>
              <a:rPr lang="en-US" sz="900" dirty="0">
                <a:solidFill>
                  <a:srgbClr val="8B8B9E"/>
                </a:solidFill>
              </a:rPr>
              <a:t>$45–$65</a:t>
            </a:r>
            <a:endParaRPr lang="en-US" sz="900" dirty="0"/>
          </a:p>
        </p:txBody>
      </p:sp>
      <p:sp>
        <p:nvSpPr>
          <p:cNvPr id="38" name="Shape 36"/>
          <p:cNvSpPr/>
          <p:nvPr/>
        </p:nvSpPr>
        <p:spPr>
          <a:xfrm>
            <a:off x="10021824" y="1481328"/>
            <a:ext cx="1810512" cy="1737360"/>
          </a:xfrm>
          <a:prstGeom prst="rect">
            <a:avLst/>
          </a:prstGeom>
          <a:solidFill>
            <a:srgbClr val="1E2A3E"/>
          </a:solidFill>
          <a:ln w="12700">
            <a:solidFill>
              <a:srgbClr val="C9A84C"/>
            </a:solidFill>
            <a:prstDash val="solid"/>
          </a:ln>
        </p:spPr>
      </p:sp>
      <p:sp>
        <p:nvSpPr>
          <p:cNvPr id="39" name="Text 37"/>
          <p:cNvSpPr/>
          <p:nvPr/>
        </p:nvSpPr>
        <p:spPr>
          <a:xfrm>
            <a:off x="10021824" y="1618488"/>
            <a:ext cx="1810512" cy="86868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60%</a:t>
            </a:r>
            <a:endParaRPr lang="en-US" sz="3600" dirty="0"/>
          </a:p>
        </p:txBody>
      </p:sp>
      <p:sp>
        <p:nvSpPr>
          <p:cNvPr id="40" name="Text 38"/>
          <p:cNvSpPr/>
          <p:nvPr/>
        </p:nvSpPr>
        <p:spPr>
          <a:xfrm>
            <a:off x="10021824" y="2395728"/>
            <a:ext cx="1810512" cy="320040"/>
          </a:xfrm>
          <a:prstGeom prst="rect">
            <a:avLst/>
          </a:prstGeom>
          <a:noFill/>
          <a:ln/>
        </p:spPr>
        <p:txBody>
          <a:bodyPr wrap="square" lIns="0" tIns="0" rIns="0" bIns="0" rtlCol="0" anchor="ctr"/>
          <a:lstStyle/>
          <a:p>
            <a:pPr algn="ctr" indent="0" marL="0">
              <a:buNone/>
            </a:pPr>
            <a:r>
              <a:rPr lang="en-US" sz="1000" b="1" dirty="0">
                <a:solidFill>
                  <a:srgbClr val="FFFFFF"/>
                </a:solidFill>
              </a:rPr>
              <a:t>DTC Margin</a:t>
            </a:r>
            <a:endParaRPr lang="en-US" sz="1000" dirty="0"/>
          </a:p>
        </p:txBody>
      </p:sp>
      <p:sp>
        <p:nvSpPr>
          <p:cNvPr id="41" name="Text 39"/>
          <p:cNvSpPr/>
          <p:nvPr/>
        </p:nvSpPr>
        <p:spPr>
          <a:xfrm>
            <a:off x="10021824" y="2715768"/>
            <a:ext cx="1810512" cy="256032"/>
          </a:xfrm>
          <a:prstGeom prst="rect">
            <a:avLst/>
          </a:prstGeom>
          <a:noFill/>
          <a:ln/>
        </p:spPr>
        <p:txBody>
          <a:bodyPr wrap="square" lIns="0" tIns="0" rIns="0" bIns="0" rtlCol="0" anchor="ctr"/>
          <a:lstStyle/>
          <a:p>
            <a:pPr algn="ctr" indent="0" marL="0">
              <a:buNone/>
            </a:pPr>
            <a:r>
              <a:rPr lang="en-US" sz="900" dirty="0">
                <a:solidFill>
                  <a:srgbClr val="8B8B9E"/>
                </a:solidFill>
              </a:rPr>
              <a:t>vs 35–40% wholesale</a:t>
            </a:r>
            <a:endParaRPr lang="en-US" sz="900" dirty="0"/>
          </a:p>
        </p:txBody>
      </p:sp>
      <p:sp>
        <p:nvSpPr>
          <p:cNvPr id="42" name="Shape 40"/>
          <p:cNvSpPr/>
          <p:nvPr/>
        </p:nvSpPr>
        <p:spPr>
          <a:xfrm>
            <a:off x="6217920" y="3337560"/>
            <a:ext cx="5669280" cy="347472"/>
          </a:xfrm>
          <a:prstGeom prst="rect">
            <a:avLst/>
          </a:prstGeom>
          <a:solidFill>
            <a:srgbClr val="1E2A3E"/>
          </a:solidFill>
          <a:ln w="12700">
            <a:solidFill>
              <a:srgbClr val="2A3A5E"/>
            </a:solidFill>
            <a:prstDash val="solid"/>
          </a:ln>
        </p:spPr>
      </p:sp>
      <p:sp>
        <p:nvSpPr>
          <p:cNvPr id="43" name="Text 41"/>
          <p:cNvSpPr/>
          <p:nvPr/>
        </p:nvSpPr>
        <p:spPr>
          <a:xfrm>
            <a:off x="6309360" y="3337560"/>
            <a:ext cx="3474720" cy="347472"/>
          </a:xfrm>
          <a:prstGeom prst="rect">
            <a:avLst/>
          </a:prstGeom>
          <a:noFill/>
          <a:ln/>
        </p:spPr>
        <p:txBody>
          <a:bodyPr wrap="square" lIns="0" tIns="0" rIns="0" bIns="0" rtlCol="0" anchor="ctr"/>
          <a:lstStyle/>
          <a:p>
            <a:pPr indent="0" marL="0">
              <a:buNone/>
            </a:pPr>
            <a:r>
              <a:rPr lang="en-US" sz="950" dirty="0">
                <a:solidFill>
                  <a:srgbClr val="8B8B9E"/>
                </a:solidFill>
              </a:rPr>
              <a:t>Recurring revenue (300 × $55):</a:t>
            </a:r>
            <a:endParaRPr lang="en-US" sz="950" dirty="0"/>
          </a:p>
        </p:txBody>
      </p:sp>
      <p:sp>
        <p:nvSpPr>
          <p:cNvPr id="44" name="Text 42"/>
          <p:cNvSpPr/>
          <p:nvPr/>
        </p:nvSpPr>
        <p:spPr>
          <a:xfrm>
            <a:off x="9784080" y="3337560"/>
            <a:ext cx="2103120" cy="347472"/>
          </a:xfrm>
          <a:prstGeom prst="rect">
            <a:avLst/>
          </a:prstGeom>
          <a:noFill/>
          <a:ln/>
        </p:spPr>
        <p:txBody>
          <a:bodyPr wrap="square" lIns="0" tIns="0" rIns="0" bIns="0" rtlCol="0" anchor="ctr"/>
          <a:lstStyle/>
          <a:p>
            <a:pPr algn="r" indent="0" marL="0">
              <a:buNone/>
            </a:pPr>
            <a:r>
              <a:rPr lang="en-US" sz="950" b="1" dirty="0">
                <a:solidFill>
                  <a:srgbClr val="FFFFFF"/>
                </a:solidFill>
              </a:rPr>
              <a:t>~$16,500 / month</a:t>
            </a:r>
            <a:endParaRPr lang="en-US" sz="950" dirty="0"/>
          </a:p>
        </p:txBody>
      </p:sp>
      <p:sp>
        <p:nvSpPr>
          <p:cNvPr id="45" name="Shape 43"/>
          <p:cNvSpPr/>
          <p:nvPr/>
        </p:nvSpPr>
        <p:spPr>
          <a:xfrm>
            <a:off x="6217920" y="3721608"/>
            <a:ext cx="5669280" cy="347472"/>
          </a:xfrm>
          <a:prstGeom prst="rect">
            <a:avLst/>
          </a:prstGeom>
          <a:solidFill>
            <a:srgbClr val="16213E"/>
          </a:solidFill>
          <a:ln w="12700">
            <a:solidFill>
              <a:srgbClr val="2A3A5E"/>
            </a:solidFill>
            <a:prstDash val="solid"/>
          </a:ln>
        </p:spPr>
      </p:sp>
      <p:sp>
        <p:nvSpPr>
          <p:cNvPr id="46" name="Text 44"/>
          <p:cNvSpPr/>
          <p:nvPr/>
        </p:nvSpPr>
        <p:spPr>
          <a:xfrm>
            <a:off x="6309360" y="3721608"/>
            <a:ext cx="3474720" cy="347472"/>
          </a:xfrm>
          <a:prstGeom prst="rect">
            <a:avLst/>
          </a:prstGeom>
          <a:noFill/>
          <a:ln/>
        </p:spPr>
        <p:txBody>
          <a:bodyPr wrap="square" lIns="0" tIns="0" rIns="0" bIns="0" rtlCol="0" anchor="ctr"/>
          <a:lstStyle/>
          <a:p>
            <a:pPr indent="0" marL="0">
              <a:buNone/>
            </a:pPr>
            <a:r>
              <a:rPr lang="en-US" sz="950" dirty="0">
                <a:solidFill>
                  <a:srgbClr val="8B8B9E"/>
                </a:solidFill>
              </a:rPr>
              <a:t>Bag sales ($18–$24 MSRP):</a:t>
            </a:r>
            <a:endParaRPr lang="en-US" sz="950" dirty="0"/>
          </a:p>
        </p:txBody>
      </p:sp>
      <p:sp>
        <p:nvSpPr>
          <p:cNvPr id="47" name="Text 45"/>
          <p:cNvSpPr/>
          <p:nvPr/>
        </p:nvSpPr>
        <p:spPr>
          <a:xfrm>
            <a:off x="9784080" y="3721608"/>
            <a:ext cx="2103120" cy="347472"/>
          </a:xfrm>
          <a:prstGeom prst="rect">
            <a:avLst/>
          </a:prstGeom>
          <a:noFill/>
          <a:ln/>
        </p:spPr>
        <p:txBody>
          <a:bodyPr wrap="square" lIns="0" tIns="0" rIns="0" bIns="0" rtlCol="0" anchor="ctr"/>
          <a:lstStyle/>
          <a:p>
            <a:pPr algn="r" indent="0" marL="0">
              <a:buNone/>
            </a:pPr>
            <a:r>
              <a:rPr lang="en-US" sz="950" b="1" dirty="0">
                <a:solidFill>
                  <a:srgbClr val="C9A84C"/>
                </a:solidFill>
              </a:rPr>
              <a:t>Additional DTC upside</a:t>
            </a:r>
            <a:endParaRPr lang="en-US" sz="950" dirty="0"/>
          </a:p>
        </p:txBody>
      </p:sp>
      <p:sp>
        <p:nvSpPr>
          <p:cNvPr id="48" name="Shape 46"/>
          <p:cNvSpPr/>
          <p:nvPr/>
        </p:nvSpPr>
        <p:spPr>
          <a:xfrm>
            <a:off x="6217920" y="4105656"/>
            <a:ext cx="5669280" cy="347472"/>
          </a:xfrm>
          <a:prstGeom prst="rect">
            <a:avLst/>
          </a:prstGeom>
          <a:solidFill>
            <a:srgbClr val="1E2A3E"/>
          </a:solidFill>
          <a:ln w="12700">
            <a:solidFill>
              <a:srgbClr val="2A3A5E"/>
            </a:solidFill>
            <a:prstDash val="solid"/>
          </a:ln>
        </p:spPr>
      </p:sp>
      <p:sp>
        <p:nvSpPr>
          <p:cNvPr id="49" name="Text 47"/>
          <p:cNvSpPr/>
          <p:nvPr/>
        </p:nvSpPr>
        <p:spPr>
          <a:xfrm>
            <a:off x="6309360" y="4105656"/>
            <a:ext cx="3474720" cy="347472"/>
          </a:xfrm>
          <a:prstGeom prst="rect">
            <a:avLst/>
          </a:prstGeom>
          <a:noFill/>
          <a:ln/>
        </p:spPr>
        <p:txBody>
          <a:bodyPr wrap="square" lIns="0" tIns="0" rIns="0" bIns="0" rtlCol="0" anchor="ctr"/>
          <a:lstStyle/>
          <a:p>
            <a:pPr indent="0" marL="0">
              <a:buNone/>
            </a:pPr>
            <a:r>
              <a:rPr lang="en-US" sz="950" dirty="0">
                <a:solidFill>
                  <a:srgbClr val="8B8B9E"/>
                </a:solidFill>
              </a:rPr>
              <a:t>Year-1 annualized projection:</a:t>
            </a:r>
            <a:endParaRPr lang="en-US" sz="950" dirty="0"/>
          </a:p>
        </p:txBody>
      </p:sp>
      <p:sp>
        <p:nvSpPr>
          <p:cNvPr id="50" name="Text 48"/>
          <p:cNvSpPr/>
          <p:nvPr/>
        </p:nvSpPr>
        <p:spPr>
          <a:xfrm>
            <a:off x="9784080" y="4105656"/>
            <a:ext cx="2103120" cy="347472"/>
          </a:xfrm>
          <a:prstGeom prst="rect">
            <a:avLst/>
          </a:prstGeom>
          <a:noFill/>
          <a:ln/>
        </p:spPr>
        <p:txBody>
          <a:bodyPr wrap="square" lIns="0" tIns="0" rIns="0" bIns="0" rtlCol="0" anchor="ctr"/>
          <a:lstStyle/>
          <a:p>
            <a:pPr algn="r" indent="0" marL="0">
              <a:buNone/>
            </a:pPr>
            <a:r>
              <a:rPr lang="en-US" sz="950" b="1" dirty="0">
                <a:solidFill>
                  <a:srgbClr val="FFFFFF"/>
                </a:solidFill>
              </a:rPr>
              <a:t>~$200,000+</a:t>
            </a:r>
            <a:endParaRPr lang="en-US" sz="950" dirty="0"/>
          </a:p>
        </p:txBody>
      </p:sp>
      <p:sp>
        <p:nvSpPr>
          <p:cNvPr id="51" name="Shape 49"/>
          <p:cNvSpPr/>
          <p:nvPr/>
        </p:nvSpPr>
        <p:spPr>
          <a:xfrm>
            <a:off x="274320" y="6263640"/>
            <a:ext cx="11640312" cy="438912"/>
          </a:xfrm>
          <a:prstGeom prst="rect">
            <a:avLst/>
          </a:prstGeom>
          <a:solidFill>
            <a:srgbClr val="C9A84C"/>
          </a:solidFill>
          <a:ln w="12700">
            <a:solidFill>
              <a:srgbClr val="C9A84C"/>
            </a:solidFill>
            <a:prstDash val="solid"/>
          </a:ln>
        </p:spPr>
      </p:sp>
      <p:sp>
        <p:nvSpPr>
          <p:cNvPr id="52" name="Text 50"/>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COMBINED PHASE 1 YEAR-1 TARGET: $425,000  |  Conservative ramp  |  No Phase 2 brands or licensing revenue included</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5-YEAR FINANCIAL PROJECTIONS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Illustrative ramp based on distributor onboarding, retail placement, repeat-purchase cycles, and Las Caobas™ DTC growth.</a:t>
            </a:r>
            <a:endParaRPr lang="en-US" sz="1000" dirty="0"/>
          </a:p>
        </p:txBody>
      </p:sp>
      <p:graphicFrame>
        <p:nvGraphicFramePr>
          <p:cNvPr id="5" name="Chart 0" descr=""/>
          <p:cNvGraphicFramePr/>
          <p:nvPr/>
        </p:nvGraphicFramePr>
        <p:xfrm>
          <a:off x="274320" y="1005840"/>
          <a:ext cx="7772400" cy="4572000"/>
        </p:xfrm>
        <a:graphic xmlns:a="http://schemas.openxmlformats.org/drawingml/2006/main">
          <a:graphicData uri="http://schemas.openxmlformats.org/drawingml/2006/chart">
            <c:chart xmlns:c="http://schemas.openxmlformats.org/drawingml/2006/chart" r:id="rId1"/>
          </a:graphicData>
        </a:graphic>
      </p:graphicFrame>
      <p:sp>
        <p:nvSpPr>
          <p:cNvPr id="6" name="Shape 3"/>
          <p:cNvSpPr/>
          <p:nvPr/>
        </p:nvSpPr>
        <p:spPr>
          <a:xfrm>
            <a:off x="8321040" y="1005840"/>
            <a:ext cx="914400" cy="384048"/>
          </a:xfrm>
          <a:prstGeom prst="rect">
            <a:avLst/>
          </a:prstGeom>
          <a:solidFill>
            <a:srgbClr val="1A1A2E"/>
          </a:solidFill>
          <a:ln w="12700">
            <a:solidFill>
              <a:srgbClr val="C9A84C"/>
            </a:solidFill>
            <a:prstDash val="solid"/>
          </a:ln>
        </p:spPr>
      </p:sp>
      <p:sp>
        <p:nvSpPr>
          <p:cNvPr id="7" name="Text 4"/>
          <p:cNvSpPr/>
          <p:nvPr/>
        </p:nvSpPr>
        <p:spPr>
          <a:xfrm>
            <a:off x="8321040" y="1005840"/>
            <a:ext cx="914400" cy="384048"/>
          </a:xfrm>
          <a:prstGeom prst="rect">
            <a:avLst/>
          </a:prstGeom>
          <a:noFill/>
          <a:ln/>
        </p:spPr>
        <p:txBody>
          <a:bodyPr wrap="square" lIns="0" tIns="0" rIns="0" bIns="0" rtlCol="0" anchor="ctr"/>
          <a:lstStyle/>
          <a:p>
            <a:pPr algn="ctr" indent="0" marL="0">
              <a:buNone/>
            </a:pPr>
            <a:r>
              <a:rPr lang="en-US" sz="950" b="1" dirty="0">
                <a:solidFill>
                  <a:srgbClr val="C9A84C"/>
                </a:solidFill>
              </a:rPr>
              <a:t>Year</a:t>
            </a:r>
            <a:endParaRPr lang="en-US" sz="950" dirty="0"/>
          </a:p>
        </p:txBody>
      </p:sp>
      <p:sp>
        <p:nvSpPr>
          <p:cNvPr id="8" name="Shape 5"/>
          <p:cNvSpPr/>
          <p:nvPr/>
        </p:nvSpPr>
        <p:spPr>
          <a:xfrm>
            <a:off x="9235440" y="1005840"/>
            <a:ext cx="1097280" cy="384048"/>
          </a:xfrm>
          <a:prstGeom prst="rect">
            <a:avLst/>
          </a:prstGeom>
          <a:solidFill>
            <a:srgbClr val="1A1A2E"/>
          </a:solidFill>
          <a:ln w="12700">
            <a:solidFill>
              <a:srgbClr val="C9A84C"/>
            </a:solidFill>
            <a:prstDash val="solid"/>
          </a:ln>
        </p:spPr>
      </p:sp>
      <p:sp>
        <p:nvSpPr>
          <p:cNvPr id="9" name="Text 6"/>
          <p:cNvSpPr/>
          <p:nvPr/>
        </p:nvSpPr>
        <p:spPr>
          <a:xfrm>
            <a:off x="9235440" y="1005840"/>
            <a:ext cx="1097280" cy="384048"/>
          </a:xfrm>
          <a:prstGeom prst="rect">
            <a:avLst/>
          </a:prstGeom>
          <a:noFill/>
          <a:ln/>
        </p:spPr>
        <p:txBody>
          <a:bodyPr wrap="square" lIns="0" tIns="0" rIns="0" bIns="0" rtlCol="0" anchor="ctr"/>
          <a:lstStyle/>
          <a:p>
            <a:pPr algn="ctr" indent="0" marL="0">
              <a:buNone/>
            </a:pPr>
            <a:r>
              <a:rPr lang="en-US" sz="950" b="1" dirty="0">
                <a:solidFill>
                  <a:srgbClr val="C9A84C"/>
                </a:solidFill>
              </a:rPr>
              <a:t>Revenue</a:t>
            </a:r>
            <a:endParaRPr lang="en-US" sz="950" dirty="0"/>
          </a:p>
        </p:txBody>
      </p:sp>
      <p:sp>
        <p:nvSpPr>
          <p:cNvPr id="10" name="Shape 7"/>
          <p:cNvSpPr/>
          <p:nvPr/>
        </p:nvSpPr>
        <p:spPr>
          <a:xfrm>
            <a:off x="10332720" y="1005840"/>
            <a:ext cx="1097280" cy="384048"/>
          </a:xfrm>
          <a:prstGeom prst="rect">
            <a:avLst/>
          </a:prstGeom>
          <a:solidFill>
            <a:srgbClr val="1A1A2E"/>
          </a:solidFill>
          <a:ln w="12700">
            <a:solidFill>
              <a:srgbClr val="C9A84C"/>
            </a:solidFill>
            <a:prstDash val="solid"/>
          </a:ln>
        </p:spPr>
      </p:sp>
      <p:sp>
        <p:nvSpPr>
          <p:cNvPr id="11" name="Text 8"/>
          <p:cNvSpPr/>
          <p:nvPr/>
        </p:nvSpPr>
        <p:spPr>
          <a:xfrm>
            <a:off x="10332720" y="1005840"/>
            <a:ext cx="1097280" cy="384048"/>
          </a:xfrm>
          <a:prstGeom prst="rect">
            <a:avLst/>
          </a:prstGeom>
          <a:noFill/>
          <a:ln/>
        </p:spPr>
        <p:txBody>
          <a:bodyPr wrap="square" lIns="0" tIns="0" rIns="0" bIns="0" rtlCol="0" anchor="ctr"/>
          <a:lstStyle/>
          <a:p>
            <a:pPr algn="ctr" indent="0" marL="0">
              <a:buNone/>
            </a:pPr>
            <a:r>
              <a:rPr lang="en-US" sz="950" b="1" dirty="0">
                <a:solidFill>
                  <a:srgbClr val="C9A84C"/>
                </a:solidFill>
              </a:rPr>
              <a:t>Net Profit</a:t>
            </a:r>
            <a:endParaRPr lang="en-US" sz="950" dirty="0"/>
          </a:p>
        </p:txBody>
      </p:sp>
      <p:sp>
        <p:nvSpPr>
          <p:cNvPr id="12" name="Shape 9"/>
          <p:cNvSpPr/>
          <p:nvPr/>
        </p:nvSpPr>
        <p:spPr>
          <a:xfrm>
            <a:off x="11430000" y="1005840"/>
            <a:ext cx="822960" cy="384048"/>
          </a:xfrm>
          <a:prstGeom prst="rect">
            <a:avLst/>
          </a:prstGeom>
          <a:solidFill>
            <a:srgbClr val="1A1A2E"/>
          </a:solidFill>
          <a:ln w="12700">
            <a:solidFill>
              <a:srgbClr val="C9A84C"/>
            </a:solidFill>
            <a:prstDash val="solid"/>
          </a:ln>
        </p:spPr>
      </p:sp>
      <p:sp>
        <p:nvSpPr>
          <p:cNvPr id="13" name="Text 10"/>
          <p:cNvSpPr/>
          <p:nvPr/>
        </p:nvSpPr>
        <p:spPr>
          <a:xfrm>
            <a:off x="11430000" y="1005840"/>
            <a:ext cx="822960" cy="384048"/>
          </a:xfrm>
          <a:prstGeom prst="rect">
            <a:avLst/>
          </a:prstGeom>
          <a:noFill/>
          <a:ln/>
        </p:spPr>
        <p:txBody>
          <a:bodyPr wrap="square" lIns="0" tIns="0" rIns="0" bIns="0" rtlCol="0" anchor="ctr"/>
          <a:lstStyle/>
          <a:p>
            <a:pPr algn="ctr" indent="0" marL="0">
              <a:buNone/>
            </a:pPr>
            <a:r>
              <a:rPr lang="en-US" sz="950" b="1" dirty="0">
                <a:solidFill>
                  <a:srgbClr val="C9A84C"/>
                </a:solidFill>
              </a:rPr>
              <a:t>Margin</a:t>
            </a:r>
            <a:endParaRPr lang="en-US" sz="950" dirty="0"/>
          </a:p>
        </p:txBody>
      </p:sp>
      <p:sp>
        <p:nvSpPr>
          <p:cNvPr id="14" name="Shape 11"/>
          <p:cNvSpPr/>
          <p:nvPr/>
        </p:nvSpPr>
        <p:spPr>
          <a:xfrm>
            <a:off x="8321040" y="1417320"/>
            <a:ext cx="914400" cy="749808"/>
          </a:xfrm>
          <a:prstGeom prst="rect">
            <a:avLst/>
          </a:prstGeom>
          <a:solidFill>
            <a:srgbClr val="1E2A3E"/>
          </a:solidFill>
          <a:ln w="12700">
            <a:solidFill>
              <a:srgbClr val="2A3A5E"/>
            </a:solidFill>
            <a:prstDash val="solid"/>
          </a:ln>
        </p:spPr>
      </p:sp>
      <p:sp>
        <p:nvSpPr>
          <p:cNvPr id="15" name="Text 12"/>
          <p:cNvSpPr/>
          <p:nvPr/>
        </p:nvSpPr>
        <p:spPr>
          <a:xfrm>
            <a:off x="8375904" y="1417320"/>
            <a:ext cx="804672" cy="749808"/>
          </a:xfrm>
          <a:prstGeom prst="rect">
            <a:avLst/>
          </a:prstGeom>
          <a:noFill/>
          <a:ln/>
        </p:spPr>
        <p:txBody>
          <a:bodyPr wrap="square" lIns="0" tIns="0" rIns="0" bIns="0" rtlCol="0" anchor="ctr"/>
          <a:lstStyle/>
          <a:p>
            <a:pPr algn="ctr" indent="0" marL="0">
              <a:buNone/>
            </a:pPr>
            <a:r>
              <a:rPr lang="en-US" sz="950" dirty="0">
                <a:solidFill>
                  <a:srgbClr val="8B8B9E"/>
                </a:solidFill>
              </a:rPr>
              <a:t>2026</a:t>
            </a:r>
            <a:endParaRPr lang="en-US" sz="950" dirty="0"/>
          </a:p>
        </p:txBody>
      </p:sp>
      <p:sp>
        <p:nvSpPr>
          <p:cNvPr id="16" name="Shape 13"/>
          <p:cNvSpPr/>
          <p:nvPr/>
        </p:nvSpPr>
        <p:spPr>
          <a:xfrm>
            <a:off x="9235440" y="1417320"/>
            <a:ext cx="1097280" cy="749808"/>
          </a:xfrm>
          <a:prstGeom prst="rect">
            <a:avLst/>
          </a:prstGeom>
          <a:solidFill>
            <a:srgbClr val="1E2A3E"/>
          </a:solidFill>
          <a:ln w="12700">
            <a:solidFill>
              <a:srgbClr val="2A3A5E"/>
            </a:solidFill>
            <a:prstDash val="solid"/>
          </a:ln>
        </p:spPr>
      </p:sp>
      <p:sp>
        <p:nvSpPr>
          <p:cNvPr id="17" name="Text 14"/>
          <p:cNvSpPr/>
          <p:nvPr/>
        </p:nvSpPr>
        <p:spPr>
          <a:xfrm>
            <a:off x="9290304" y="141732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$425K</a:t>
            </a:r>
            <a:endParaRPr lang="en-US" sz="950" dirty="0"/>
          </a:p>
        </p:txBody>
      </p:sp>
      <p:sp>
        <p:nvSpPr>
          <p:cNvPr id="18" name="Shape 15"/>
          <p:cNvSpPr/>
          <p:nvPr/>
        </p:nvSpPr>
        <p:spPr>
          <a:xfrm>
            <a:off x="10332720" y="1417320"/>
            <a:ext cx="1097280" cy="749808"/>
          </a:xfrm>
          <a:prstGeom prst="rect">
            <a:avLst/>
          </a:prstGeom>
          <a:solidFill>
            <a:srgbClr val="1E2A3E"/>
          </a:solidFill>
          <a:ln w="12700">
            <a:solidFill>
              <a:srgbClr val="2A3A5E"/>
            </a:solidFill>
            <a:prstDash val="solid"/>
          </a:ln>
        </p:spPr>
      </p:sp>
      <p:sp>
        <p:nvSpPr>
          <p:cNvPr id="19" name="Text 16"/>
          <p:cNvSpPr/>
          <p:nvPr/>
        </p:nvSpPr>
        <p:spPr>
          <a:xfrm>
            <a:off x="10387584" y="141732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$110K</a:t>
            </a:r>
            <a:endParaRPr lang="en-US" sz="950" dirty="0"/>
          </a:p>
        </p:txBody>
      </p:sp>
      <p:sp>
        <p:nvSpPr>
          <p:cNvPr id="20" name="Shape 17"/>
          <p:cNvSpPr/>
          <p:nvPr/>
        </p:nvSpPr>
        <p:spPr>
          <a:xfrm>
            <a:off x="11430000" y="1417320"/>
            <a:ext cx="822960" cy="749808"/>
          </a:xfrm>
          <a:prstGeom prst="rect">
            <a:avLst/>
          </a:prstGeom>
          <a:solidFill>
            <a:srgbClr val="1E2A3E"/>
          </a:solidFill>
          <a:ln w="12700">
            <a:solidFill>
              <a:srgbClr val="2A3A5E"/>
            </a:solidFill>
            <a:prstDash val="solid"/>
          </a:ln>
        </p:spPr>
      </p:sp>
      <p:sp>
        <p:nvSpPr>
          <p:cNvPr id="21" name="Text 18"/>
          <p:cNvSpPr/>
          <p:nvPr/>
        </p:nvSpPr>
        <p:spPr>
          <a:xfrm>
            <a:off x="11484864" y="1417320"/>
            <a:ext cx="713232" cy="749808"/>
          </a:xfrm>
          <a:prstGeom prst="rect">
            <a:avLst/>
          </a:prstGeom>
          <a:noFill/>
          <a:ln/>
        </p:spPr>
        <p:txBody>
          <a:bodyPr wrap="square" lIns="0" tIns="0" rIns="0" bIns="0" rtlCol="0" anchor="ctr"/>
          <a:lstStyle/>
          <a:p>
            <a:pPr algn="ctr" indent="0" marL="0">
              <a:buNone/>
            </a:pPr>
            <a:r>
              <a:rPr lang="en-US" sz="950" b="1" dirty="0">
                <a:solidFill>
                  <a:srgbClr val="C9A84C"/>
                </a:solidFill>
              </a:rPr>
              <a:t>26%</a:t>
            </a:r>
            <a:endParaRPr lang="en-US" sz="950" dirty="0"/>
          </a:p>
        </p:txBody>
      </p:sp>
      <p:sp>
        <p:nvSpPr>
          <p:cNvPr id="22" name="Shape 19"/>
          <p:cNvSpPr/>
          <p:nvPr/>
        </p:nvSpPr>
        <p:spPr>
          <a:xfrm>
            <a:off x="8321040" y="2194560"/>
            <a:ext cx="914400" cy="749808"/>
          </a:xfrm>
          <a:prstGeom prst="rect">
            <a:avLst/>
          </a:prstGeom>
          <a:solidFill>
            <a:srgbClr val="16213E"/>
          </a:solidFill>
          <a:ln w="12700">
            <a:solidFill>
              <a:srgbClr val="2A3A5E"/>
            </a:solidFill>
            <a:prstDash val="solid"/>
          </a:ln>
        </p:spPr>
      </p:sp>
      <p:sp>
        <p:nvSpPr>
          <p:cNvPr id="23" name="Text 20"/>
          <p:cNvSpPr/>
          <p:nvPr/>
        </p:nvSpPr>
        <p:spPr>
          <a:xfrm>
            <a:off x="8375904" y="2194560"/>
            <a:ext cx="804672" cy="749808"/>
          </a:xfrm>
          <a:prstGeom prst="rect">
            <a:avLst/>
          </a:prstGeom>
          <a:noFill/>
          <a:ln/>
        </p:spPr>
        <p:txBody>
          <a:bodyPr wrap="square" lIns="0" tIns="0" rIns="0" bIns="0" rtlCol="0" anchor="ctr"/>
          <a:lstStyle/>
          <a:p>
            <a:pPr algn="ctr" indent="0" marL="0">
              <a:buNone/>
            </a:pPr>
            <a:r>
              <a:rPr lang="en-US" sz="950" dirty="0">
                <a:solidFill>
                  <a:srgbClr val="8B8B9E"/>
                </a:solidFill>
              </a:rPr>
              <a:t>2027</a:t>
            </a:r>
            <a:endParaRPr lang="en-US" sz="950" dirty="0"/>
          </a:p>
        </p:txBody>
      </p:sp>
      <p:sp>
        <p:nvSpPr>
          <p:cNvPr id="24" name="Shape 21"/>
          <p:cNvSpPr/>
          <p:nvPr/>
        </p:nvSpPr>
        <p:spPr>
          <a:xfrm>
            <a:off x="9235440" y="2194560"/>
            <a:ext cx="1097280" cy="749808"/>
          </a:xfrm>
          <a:prstGeom prst="rect">
            <a:avLst/>
          </a:prstGeom>
          <a:solidFill>
            <a:srgbClr val="16213E"/>
          </a:solidFill>
          <a:ln w="12700">
            <a:solidFill>
              <a:srgbClr val="2A3A5E"/>
            </a:solidFill>
            <a:prstDash val="solid"/>
          </a:ln>
        </p:spPr>
      </p:sp>
      <p:sp>
        <p:nvSpPr>
          <p:cNvPr id="25" name="Text 22"/>
          <p:cNvSpPr/>
          <p:nvPr/>
        </p:nvSpPr>
        <p:spPr>
          <a:xfrm>
            <a:off x="9290304" y="219456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$1.1M</a:t>
            </a:r>
            <a:endParaRPr lang="en-US" sz="950" dirty="0"/>
          </a:p>
        </p:txBody>
      </p:sp>
      <p:sp>
        <p:nvSpPr>
          <p:cNvPr id="26" name="Shape 23"/>
          <p:cNvSpPr/>
          <p:nvPr/>
        </p:nvSpPr>
        <p:spPr>
          <a:xfrm>
            <a:off x="10332720" y="2194560"/>
            <a:ext cx="1097280" cy="749808"/>
          </a:xfrm>
          <a:prstGeom prst="rect">
            <a:avLst/>
          </a:prstGeom>
          <a:solidFill>
            <a:srgbClr val="16213E"/>
          </a:solidFill>
          <a:ln w="12700">
            <a:solidFill>
              <a:srgbClr val="2A3A5E"/>
            </a:solidFill>
            <a:prstDash val="solid"/>
          </a:ln>
        </p:spPr>
      </p:sp>
      <p:sp>
        <p:nvSpPr>
          <p:cNvPr id="27" name="Text 24"/>
          <p:cNvSpPr/>
          <p:nvPr/>
        </p:nvSpPr>
        <p:spPr>
          <a:xfrm>
            <a:off x="10387584" y="219456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$308K</a:t>
            </a:r>
            <a:endParaRPr lang="en-US" sz="950" dirty="0"/>
          </a:p>
        </p:txBody>
      </p:sp>
      <p:sp>
        <p:nvSpPr>
          <p:cNvPr id="28" name="Shape 25"/>
          <p:cNvSpPr/>
          <p:nvPr/>
        </p:nvSpPr>
        <p:spPr>
          <a:xfrm>
            <a:off x="11430000" y="2194560"/>
            <a:ext cx="822960" cy="749808"/>
          </a:xfrm>
          <a:prstGeom prst="rect">
            <a:avLst/>
          </a:prstGeom>
          <a:solidFill>
            <a:srgbClr val="16213E"/>
          </a:solidFill>
          <a:ln w="12700">
            <a:solidFill>
              <a:srgbClr val="2A3A5E"/>
            </a:solidFill>
            <a:prstDash val="solid"/>
          </a:ln>
        </p:spPr>
      </p:sp>
      <p:sp>
        <p:nvSpPr>
          <p:cNvPr id="29" name="Text 26"/>
          <p:cNvSpPr/>
          <p:nvPr/>
        </p:nvSpPr>
        <p:spPr>
          <a:xfrm>
            <a:off x="11484864" y="2194560"/>
            <a:ext cx="713232" cy="749808"/>
          </a:xfrm>
          <a:prstGeom prst="rect">
            <a:avLst/>
          </a:prstGeom>
          <a:noFill/>
          <a:ln/>
        </p:spPr>
        <p:txBody>
          <a:bodyPr wrap="square" lIns="0" tIns="0" rIns="0" bIns="0" rtlCol="0" anchor="ctr"/>
          <a:lstStyle/>
          <a:p>
            <a:pPr algn="ctr" indent="0" marL="0">
              <a:buNone/>
            </a:pPr>
            <a:r>
              <a:rPr lang="en-US" sz="950" b="1" dirty="0">
                <a:solidFill>
                  <a:srgbClr val="C9A84C"/>
                </a:solidFill>
              </a:rPr>
              <a:t>28%</a:t>
            </a:r>
            <a:endParaRPr lang="en-US" sz="950" dirty="0"/>
          </a:p>
        </p:txBody>
      </p:sp>
      <p:sp>
        <p:nvSpPr>
          <p:cNvPr id="30" name="Shape 27"/>
          <p:cNvSpPr/>
          <p:nvPr/>
        </p:nvSpPr>
        <p:spPr>
          <a:xfrm>
            <a:off x="8321040" y="2971800"/>
            <a:ext cx="914400" cy="749808"/>
          </a:xfrm>
          <a:prstGeom prst="rect">
            <a:avLst/>
          </a:prstGeom>
          <a:solidFill>
            <a:srgbClr val="1E2A3E"/>
          </a:solidFill>
          <a:ln w="12700">
            <a:solidFill>
              <a:srgbClr val="2A3A5E"/>
            </a:solidFill>
            <a:prstDash val="solid"/>
          </a:ln>
        </p:spPr>
      </p:sp>
      <p:sp>
        <p:nvSpPr>
          <p:cNvPr id="31" name="Text 28"/>
          <p:cNvSpPr/>
          <p:nvPr/>
        </p:nvSpPr>
        <p:spPr>
          <a:xfrm>
            <a:off x="8375904" y="2971800"/>
            <a:ext cx="804672" cy="749808"/>
          </a:xfrm>
          <a:prstGeom prst="rect">
            <a:avLst/>
          </a:prstGeom>
          <a:noFill/>
          <a:ln/>
        </p:spPr>
        <p:txBody>
          <a:bodyPr wrap="square" lIns="0" tIns="0" rIns="0" bIns="0" rtlCol="0" anchor="ctr"/>
          <a:lstStyle/>
          <a:p>
            <a:pPr algn="ctr" indent="0" marL="0">
              <a:buNone/>
            </a:pPr>
            <a:r>
              <a:rPr lang="en-US" sz="950" dirty="0">
                <a:solidFill>
                  <a:srgbClr val="8B8B9E"/>
                </a:solidFill>
              </a:rPr>
              <a:t>2028</a:t>
            </a:r>
            <a:endParaRPr lang="en-US" sz="950" dirty="0"/>
          </a:p>
        </p:txBody>
      </p:sp>
      <p:sp>
        <p:nvSpPr>
          <p:cNvPr id="32" name="Shape 29"/>
          <p:cNvSpPr/>
          <p:nvPr/>
        </p:nvSpPr>
        <p:spPr>
          <a:xfrm>
            <a:off x="9235440" y="2971800"/>
            <a:ext cx="1097280" cy="749808"/>
          </a:xfrm>
          <a:prstGeom prst="rect">
            <a:avLst/>
          </a:prstGeom>
          <a:solidFill>
            <a:srgbClr val="1E2A3E"/>
          </a:solidFill>
          <a:ln w="12700">
            <a:solidFill>
              <a:srgbClr val="2A3A5E"/>
            </a:solidFill>
            <a:prstDash val="solid"/>
          </a:ln>
        </p:spPr>
      </p:sp>
      <p:sp>
        <p:nvSpPr>
          <p:cNvPr id="33" name="Text 30"/>
          <p:cNvSpPr/>
          <p:nvPr/>
        </p:nvSpPr>
        <p:spPr>
          <a:xfrm>
            <a:off x="9290304" y="297180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$2.2M</a:t>
            </a:r>
            <a:endParaRPr lang="en-US" sz="950" dirty="0"/>
          </a:p>
        </p:txBody>
      </p:sp>
      <p:sp>
        <p:nvSpPr>
          <p:cNvPr id="34" name="Shape 31"/>
          <p:cNvSpPr/>
          <p:nvPr/>
        </p:nvSpPr>
        <p:spPr>
          <a:xfrm>
            <a:off x="10332720" y="2971800"/>
            <a:ext cx="1097280" cy="749808"/>
          </a:xfrm>
          <a:prstGeom prst="rect">
            <a:avLst/>
          </a:prstGeom>
          <a:solidFill>
            <a:srgbClr val="1E2A3E"/>
          </a:solidFill>
          <a:ln w="12700">
            <a:solidFill>
              <a:srgbClr val="2A3A5E"/>
            </a:solidFill>
            <a:prstDash val="solid"/>
          </a:ln>
        </p:spPr>
      </p:sp>
      <p:sp>
        <p:nvSpPr>
          <p:cNvPr id="35" name="Text 32"/>
          <p:cNvSpPr/>
          <p:nvPr/>
        </p:nvSpPr>
        <p:spPr>
          <a:xfrm>
            <a:off x="10387584" y="297180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$660K</a:t>
            </a:r>
            <a:endParaRPr lang="en-US" sz="950" dirty="0"/>
          </a:p>
        </p:txBody>
      </p:sp>
      <p:sp>
        <p:nvSpPr>
          <p:cNvPr id="36" name="Shape 33"/>
          <p:cNvSpPr/>
          <p:nvPr/>
        </p:nvSpPr>
        <p:spPr>
          <a:xfrm>
            <a:off x="11430000" y="2971800"/>
            <a:ext cx="822960" cy="749808"/>
          </a:xfrm>
          <a:prstGeom prst="rect">
            <a:avLst/>
          </a:prstGeom>
          <a:solidFill>
            <a:srgbClr val="1E2A3E"/>
          </a:solidFill>
          <a:ln w="12700">
            <a:solidFill>
              <a:srgbClr val="2A3A5E"/>
            </a:solidFill>
            <a:prstDash val="solid"/>
          </a:ln>
        </p:spPr>
      </p:sp>
      <p:sp>
        <p:nvSpPr>
          <p:cNvPr id="37" name="Text 34"/>
          <p:cNvSpPr/>
          <p:nvPr/>
        </p:nvSpPr>
        <p:spPr>
          <a:xfrm>
            <a:off x="11484864" y="2971800"/>
            <a:ext cx="713232" cy="749808"/>
          </a:xfrm>
          <a:prstGeom prst="rect">
            <a:avLst/>
          </a:prstGeom>
          <a:noFill/>
          <a:ln/>
        </p:spPr>
        <p:txBody>
          <a:bodyPr wrap="square" lIns="0" tIns="0" rIns="0" bIns="0" rtlCol="0" anchor="ctr"/>
          <a:lstStyle/>
          <a:p>
            <a:pPr algn="ctr" indent="0" marL="0">
              <a:buNone/>
            </a:pPr>
            <a:r>
              <a:rPr lang="en-US" sz="950" b="1" dirty="0">
                <a:solidFill>
                  <a:srgbClr val="C9A84C"/>
                </a:solidFill>
              </a:rPr>
              <a:t>30%</a:t>
            </a:r>
            <a:endParaRPr lang="en-US" sz="950" dirty="0"/>
          </a:p>
        </p:txBody>
      </p:sp>
      <p:sp>
        <p:nvSpPr>
          <p:cNvPr id="38" name="Shape 35"/>
          <p:cNvSpPr/>
          <p:nvPr/>
        </p:nvSpPr>
        <p:spPr>
          <a:xfrm>
            <a:off x="8321040" y="3749040"/>
            <a:ext cx="914400" cy="749808"/>
          </a:xfrm>
          <a:prstGeom prst="rect">
            <a:avLst/>
          </a:prstGeom>
          <a:solidFill>
            <a:srgbClr val="16213E"/>
          </a:solidFill>
          <a:ln w="12700">
            <a:solidFill>
              <a:srgbClr val="2A3A5E"/>
            </a:solidFill>
            <a:prstDash val="solid"/>
          </a:ln>
        </p:spPr>
      </p:sp>
      <p:sp>
        <p:nvSpPr>
          <p:cNvPr id="39" name="Text 36"/>
          <p:cNvSpPr/>
          <p:nvPr/>
        </p:nvSpPr>
        <p:spPr>
          <a:xfrm>
            <a:off x="8375904" y="3749040"/>
            <a:ext cx="804672" cy="749808"/>
          </a:xfrm>
          <a:prstGeom prst="rect">
            <a:avLst/>
          </a:prstGeom>
          <a:noFill/>
          <a:ln/>
        </p:spPr>
        <p:txBody>
          <a:bodyPr wrap="square" lIns="0" tIns="0" rIns="0" bIns="0" rtlCol="0" anchor="ctr"/>
          <a:lstStyle/>
          <a:p>
            <a:pPr algn="ctr" indent="0" marL="0">
              <a:buNone/>
            </a:pPr>
            <a:r>
              <a:rPr lang="en-US" sz="950" dirty="0">
                <a:solidFill>
                  <a:srgbClr val="8B8B9E"/>
                </a:solidFill>
              </a:rPr>
              <a:t>2029</a:t>
            </a:r>
            <a:endParaRPr lang="en-US" sz="950" dirty="0"/>
          </a:p>
        </p:txBody>
      </p:sp>
      <p:sp>
        <p:nvSpPr>
          <p:cNvPr id="40" name="Shape 37"/>
          <p:cNvSpPr/>
          <p:nvPr/>
        </p:nvSpPr>
        <p:spPr>
          <a:xfrm>
            <a:off x="9235440" y="3749040"/>
            <a:ext cx="1097280" cy="749808"/>
          </a:xfrm>
          <a:prstGeom prst="rect">
            <a:avLst/>
          </a:prstGeom>
          <a:solidFill>
            <a:srgbClr val="16213E"/>
          </a:solidFill>
          <a:ln w="12700">
            <a:solidFill>
              <a:srgbClr val="2A3A5E"/>
            </a:solidFill>
            <a:prstDash val="solid"/>
          </a:ln>
        </p:spPr>
      </p:sp>
      <p:sp>
        <p:nvSpPr>
          <p:cNvPr id="41" name="Text 38"/>
          <p:cNvSpPr/>
          <p:nvPr/>
        </p:nvSpPr>
        <p:spPr>
          <a:xfrm>
            <a:off x="9290304" y="374904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$3.8M</a:t>
            </a:r>
            <a:endParaRPr lang="en-US" sz="950" dirty="0"/>
          </a:p>
        </p:txBody>
      </p:sp>
      <p:sp>
        <p:nvSpPr>
          <p:cNvPr id="42" name="Shape 39"/>
          <p:cNvSpPr/>
          <p:nvPr/>
        </p:nvSpPr>
        <p:spPr>
          <a:xfrm>
            <a:off x="10332720" y="3749040"/>
            <a:ext cx="1097280" cy="749808"/>
          </a:xfrm>
          <a:prstGeom prst="rect">
            <a:avLst/>
          </a:prstGeom>
          <a:solidFill>
            <a:srgbClr val="16213E"/>
          </a:solidFill>
          <a:ln w="12700">
            <a:solidFill>
              <a:srgbClr val="2A3A5E"/>
            </a:solidFill>
            <a:prstDash val="solid"/>
          </a:ln>
        </p:spPr>
      </p:sp>
      <p:sp>
        <p:nvSpPr>
          <p:cNvPr id="43" name="Text 40"/>
          <p:cNvSpPr/>
          <p:nvPr/>
        </p:nvSpPr>
        <p:spPr>
          <a:xfrm>
            <a:off x="10387584" y="374904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$1.22M</a:t>
            </a:r>
            <a:endParaRPr lang="en-US" sz="950" dirty="0"/>
          </a:p>
        </p:txBody>
      </p:sp>
      <p:sp>
        <p:nvSpPr>
          <p:cNvPr id="44" name="Shape 41"/>
          <p:cNvSpPr/>
          <p:nvPr/>
        </p:nvSpPr>
        <p:spPr>
          <a:xfrm>
            <a:off x="11430000" y="3749040"/>
            <a:ext cx="822960" cy="749808"/>
          </a:xfrm>
          <a:prstGeom prst="rect">
            <a:avLst/>
          </a:prstGeom>
          <a:solidFill>
            <a:srgbClr val="16213E"/>
          </a:solidFill>
          <a:ln w="12700">
            <a:solidFill>
              <a:srgbClr val="2A3A5E"/>
            </a:solidFill>
            <a:prstDash val="solid"/>
          </a:ln>
        </p:spPr>
      </p:sp>
      <p:sp>
        <p:nvSpPr>
          <p:cNvPr id="45" name="Text 42"/>
          <p:cNvSpPr/>
          <p:nvPr/>
        </p:nvSpPr>
        <p:spPr>
          <a:xfrm>
            <a:off x="11484864" y="3749040"/>
            <a:ext cx="713232" cy="749808"/>
          </a:xfrm>
          <a:prstGeom prst="rect">
            <a:avLst/>
          </a:prstGeom>
          <a:noFill/>
          <a:ln/>
        </p:spPr>
        <p:txBody>
          <a:bodyPr wrap="square" lIns="0" tIns="0" rIns="0" bIns="0" rtlCol="0" anchor="ctr"/>
          <a:lstStyle/>
          <a:p>
            <a:pPr algn="ctr" indent="0" marL="0">
              <a:buNone/>
            </a:pPr>
            <a:r>
              <a:rPr lang="en-US" sz="950" b="1" dirty="0">
                <a:solidFill>
                  <a:srgbClr val="C9A84C"/>
                </a:solidFill>
              </a:rPr>
              <a:t>32%</a:t>
            </a:r>
            <a:endParaRPr lang="en-US" sz="950" dirty="0"/>
          </a:p>
        </p:txBody>
      </p:sp>
      <p:sp>
        <p:nvSpPr>
          <p:cNvPr id="46" name="Shape 43"/>
          <p:cNvSpPr/>
          <p:nvPr/>
        </p:nvSpPr>
        <p:spPr>
          <a:xfrm>
            <a:off x="8321040" y="4526280"/>
            <a:ext cx="914400" cy="749808"/>
          </a:xfrm>
          <a:prstGeom prst="rect">
            <a:avLst/>
          </a:prstGeom>
          <a:solidFill>
            <a:srgbClr val="1E2A3E"/>
          </a:solidFill>
          <a:ln w="12700">
            <a:solidFill>
              <a:srgbClr val="2A3A5E"/>
            </a:solidFill>
            <a:prstDash val="solid"/>
          </a:ln>
        </p:spPr>
      </p:sp>
      <p:sp>
        <p:nvSpPr>
          <p:cNvPr id="47" name="Text 44"/>
          <p:cNvSpPr/>
          <p:nvPr/>
        </p:nvSpPr>
        <p:spPr>
          <a:xfrm>
            <a:off x="8375904" y="4526280"/>
            <a:ext cx="804672" cy="749808"/>
          </a:xfrm>
          <a:prstGeom prst="rect">
            <a:avLst/>
          </a:prstGeom>
          <a:noFill/>
          <a:ln/>
        </p:spPr>
        <p:txBody>
          <a:bodyPr wrap="square" lIns="0" tIns="0" rIns="0" bIns="0" rtlCol="0" anchor="ctr"/>
          <a:lstStyle/>
          <a:p>
            <a:pPr algn="ctr" indent="0" marL="0">
              <a:buNone/>
            </a:pPr>
            <a:r>
              <a:rPr lang="en-US" sz="950" dirty="0">
                <a:solidFill>
                  <a:srgbClr val="8B8B9E"/>
                </a:solidFill>
              </a:rPr>
              <a:t>2030</a:t>
            </a:r>
            <a:endParaRPr lang="en-US" sz="950" dirty="0"/>
          </a:p>
        </p:txBody>
      </p:sp>
      <p:sp>
        <p:nvSpPr>
          <p:cNvPr id="48" name="Shape 45"/>
          <p:cNvSpPr/>
          <p:nvPr/>
        </p:nvSpPr>
        <p:spPr>
          <a:xfrm>
            <a:off x="9235440" y="4526280"/>
            <a:ext cx="1097280" cy="749808"/>
          </a:xfrm>
          <a:prstGeom prst="rect">
            <a:avLst/>
          </a:prstGeom>
          <a:solidFill>
            <a:srgbClr val="1E2A3E"/>
          </a:solidFill>
          <a:ln w="12700">
            <a:solidFill>
              <a:srgbClr val="2A3A5E"/>
            </a:solidFill>
            <a:prstDash val="solid"/>
          </a:ln>
        </p:spPr>
      </p:sp>
      <p:sp>
        <p:nvSpPr>
          <p:cNvPr id="49" name="Text 46"/>
          <p:cNvSpPr/>
          <p:nvPr/>
        </p:nvSpPr>
        <p:spPr>
          <a:xfrm>
            <a:off x="9290304" y="452628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$5.5M</a:t>
            </a:r>
            <a:endParaRPr lang="en-US" sz="950" dirty="0"/>
          </a:p>
        </p:txBody>
      </p:sp>
      <p:sp>
        <p:nvSpPr>
          <p:cNvPr id="50" name="Shape 47"/>
          <p:cNvSpPr/>
          <p:nvPr/>
        </p:nvSpPr>
        <p:spPr>
          <a:xfrm>
            <a:off x="10332720" y="4526280"/>
            <a:ext cx="1097280" cy="749808"/>
          </a:xfrm>
          <a:prstGeom prst="rect">
            <a:avLst/>
          </a:prstGeom>
          <a:solidFill>
            <a:srgbClr val="1E2A3E"/>
          </a:solidFill>
          <a:ln w="12700">
            <a:solidFill>
              <a:srgbClr val="2A3A5E"/>
            </a:solidFill>
            <a:prstDash val="solid"/>
          </a:ln>
        </p:spPr>
      </p:sp>
      <p:sp>
        <p:nvSpPr>
          <p:cNvPr id="51" name="Text 48"/>
          <p:cNvSpPr/>
          <p:nvPr/>
        </p:nvSpPr>
        <p:spPr>
          <a:xfrm>
            <a:off x="10387584" y="4526280"/>
            <a:ext cx="987552" cy="749808"/>
          </a:xfrm>
          <a:prstGeom prst="rect">
            <a:avLst/>
          </a:prstGeom>
          <a:noFill/>
          <a:ln/>
        </p:spPr>
        <p:txBody>
          <a:bodyPr wrap="square" lIns="0" tIns="0" rIns="0" bIns="0" rtlCol="0" anchor="ctr"/>
          <a:lstStyle/>
          <a:p>
            <a:pPr algn="r" indent="0" marL="0">
              <a:buNone/>
            </a:pPr>
            <a:r>
              <a:rPr lang="en-US" sz="950" dirty="0">
                <a:solidFill>
                  <a:srgbClr val="FFFFFF"/>
                </a:solidFill>
              </a:rPr>
              <a:t>$1.82M</a:t>
            </a:r>
            <a:endParaRPr lang="en-US" sz="950" dirty="0"/>
          </a:p>
        </p:txBody>
      </p:sp>
      <p:sp>
        <p:nvSpPr>
          <p:cNvPr id="52" name="Shape 49"/>
          <p:cNvSpPr/>
          <p:nvPr/>
        </p:nvSpPr>
        <p:spPr>
          <a:xfrm>
            <a:off x="11430000" y="4526280"/>
            <a:ext cx="822960" cy="749808"/>
          </a:xfrm>
          <a:prstGeom prst="rect">
            <a:avLst/>
          </a:prstGeom>
          <a:solidFill>
            <a:srgbClr val="1E2A3E"/>
          </a:solidFill>
          <a:ln w="12700">
            <a:solidFill>
              <a:srgbClr val="2A3A5E"/>
            </a:solidFill>
            <a:prstDash val="solid"/>
          </a:ln>
        </p:spPr>
      </p:sp>
      <p:sp>
        <p:nvSpPr>
          <p:cNvPr id="53" name="Text 50"/>
          <p:cNvSpPr/>
          <p:nvPr/>
        </p:nvSpPr>
        <p:spPr>
          <a:xfrm>
            <a:off x="11484864" y="4526280"/>
            <a:ext cx="713232" cy="749808"/>
          </a:xfrm>
          <a:prstGeom prst="rect">
            <a:avLst/>
          </a:prstGeom>
          <a:noFill/>
          <a:ln/>
        </p:spPr>
        <p:txBody>
          <a:bodyPr wrap="square" lIns="0" tIns="0" rIns="0" bIns="0" rtlCol="0" anchor="ctr"/>
          <a:lstStyle/>
          <a:p>
            <a:pPr algn="ctr" indent="0" marL="0">
              <a:buNone/>
            </a:pPr>
            <a:r>
              <a:rPr lang="en-US" sz="950" b="1" dirty="0">
                <a:solidFill>
                  <a:srgbClr val="C9A84C"/>
                </a:solidFill>
              </a:rPr>
              <a:t>33%</a:t>
            </a:r>
            <a:endParaRPr lang="en-US" sz="950" dirty="0"/>
          </a:p>
        </p:txBody>
      </p:sp>
      <p:sp>
        <p:nvSpPr>
          <p:cNvPr id="54" name="Shape 51"/>
          <p:cNvSpPr/>
          <p:nvPr/>
        </p:nvSpPr>
        <p:spPr>
          <a:xfrm>
            <a:off x="274320" y="5687568"/>
            <a:ext cx="2743200" cy="365760"/>
          </a:xfrm>
          <a:prstGeom prst="rect">
            <a:avLst/>
          </a:prstGeom>
          <a:solidFill>
            <a:srgbClr val="C9A84C"/>
          </a:solidFill>
          <a:ln w="12700">
            <a:solidFill>
              <a:srgbClr val="C9A84C"/>
            </a:solidFill>
            <a:prstDash val="solid"/>
          </a:ln>
        </p:spPr>
      </p:sp>
      <p:sp>
        <p:nvSpPr>
          <p:cNvPr id="55" name="Text 52"/>
          <p:cNvSpPr/>
          <p:nvPr/>
        </p:nvSpPr>
        <p:spPr>
          <a:xfrm>
            <a:off x="274320" y="5687568"/>
            <a:ext cx="2743200" cy="365760"/>
          </a:xfrm>
          <a:prstGeom prst="rect">
            <a:avLst/>
          </a:prstGeom>
          <a:noFill/>
          <a:ln/>
        </p:spPr>
        <p:txBody>
          <a:bodyPr wrap="square" lIns="0" tIns="0" rIns="0" bIns="0" rtlCol="0" anchor="ctr"/>
          <a:lstStyle/>
          <a:p>
            <a:pPr algn="ctr" indent="0" marL="0">
              <a:buNone/>
            </a:pPr>
            <a:r>
              <a:rPr lang="en-US" sz="850" b="1" dirty="0">
                <a:solidFill>
                  <a:srgbClr val="1A1A2E"/>
                </a:solidFill>
              </a:rPr>
              <a:t>5-Year Revenue CAGR: 89%</a:t>
            </a:r>
            <a:endParaRPr lang="en-US" sz="850" dirty="0"/>
          </a:p>
        </p:txBody>
      </p:sp>
      <p:sp>
        <p:nvSpPr>
          <p:cNvPr id="56" name="Shape 53"/>
          <p:cNvSpPr/>
          <p:nvPr/>
        </p:nvSpPr>
        <p:spPr>
          <a:xfrm>
            <a:off x="3154680" y="5687568"/>
            <a:ext cx="2743200" cy="365760"/>
          </a:xfrm>
          <a:prstGeom prst="rect">
            <a:avLst/>
          </a:prstGeom>
          <a:solidFill>
            <a:srgbClr val="2D6A4F"/>
          </a:solidFill>
          <a:ln w="12700">
            <a:solidFill>
              <a:srgbClr val="2D6A4F"/>
            </a:solidFill>
            <a:prstDash val="solid"/>
          </a:ln>
        </p:spPr>
      </p:sp>
      <p:sp>
        <p:nvSpPr>
          <p:cNvPr id="57" name="Text 54"/>
          <p:cNvSpPr/>
          <p:nvPr/>
        </p:nvSpPr>
        <p:spPr>
          <a:xfrm>
            <a:off x="3154680" y="5687568"/>
            <a:ext cx="2743200" cy="365760"/>
          </a:xfrm>
          <a:prstGeom prst="rect">
            <a:avLst/>
          </a:prstGeom>
          <a:noFill/>
          <a:ln/>
        </p:spPr>
        <p:txBody>
          <a:bodyPr wrap="square" lIns="0" tIns="0" rIns="0" bIns="0" rtlCol="0" anchor="ctr"/>
          <a:lstStyle/>
          <a:p>
            <a:pPr algn="ctr" indent="0" marL="0">
              <a:buNone/>
            </a:pPr>
            <a:r>
              <a:rPr lang="en-US" sz="850" b="1" dirty="0">
                <a:solidFill>
                  <a:srgbClr val="FFFFFF"/>
                </a:solidFill>
              </a:rPr>
              <a:t>Net Margins Expand to 33% by 2030</a:t>
            </a:r>
            <a:endParaRPr lang="en-US" sz="850" dirty="0"/>
          </a:p>
        </p:txBody>
      </p:sp>
      <p:sp>
        <p:nvSpPr>
          <p:cNvPr id="58" name="Shape 55"/>
          <p:cNvSpPr/>
          <p:nvPr/>
        </p:nvSpPr>
        <p:spPr>
          <a:xfrm>
            <a:off x="6035040" y="5687568"/>
            <a:ext cx="2743200" cy="365760"/>
          </a:xfrm>
          <a:prstGeom prst="rect">
            <a:avLst/>
          </a:prstGeom>
          <a:solidFill>
            <a:srgbClr val="1E2A3E"/>
          </a:solidFill>
          <a:ln w="12700">
            <a:solidFill>
              <a:srgbClr val="1E2A3E"/>
            </a:solidFill>
            <a:prstDash val="solid"/>
          </a:ln>
        </p:spPr>
      </p:sp>
      <p:sp>
        <p:nvSpPr>
          <p:cNvPr id="59" name="Text 56"/>
          <p:cNvSpPr/>
          <p:nvPr/>
        </p:nvSpPr>
        <p:spPr>
          <a:xfrm>
            <a:off x="6035040" y="5687568"/>
            <a:ext cx="2743200" cy="365760"/>
          </a:xfrm>
          <a:prstGeom prst="rect">
            <a:avLst/>
          </a:prstGeom>
          <a:noFill/>
          <a:ln/>
        </p:spPr>
        <p:txBody>
          <a:bodyPr wrap="square" lIns="0" tIns="0" rIns="0" bIns="0" rtlCol="0" anchor="ctr"/>
          <a:lstStyle/>
          <a:p>
            <a:pPr algn="ctr" indent="0" marL="0">
              <a:buNone/>
            </a:pPr>
            <a:r>
              <a:rPr lang="en-US" sz="850" b="1" dirty="0">
                <a:solidFill>
                  <a:srgbClr val="C9A84C"/>
                </a:solidFill>
              </a:rPr>
              <a:t>◆ Break-Even: Year 1</a:t>
            </a:r>
            <a:endParaRPr lang="en-US" sz="850" dirty="0"/>
          </a:p>
        </p:txBody>
      </p:sp>
      <p:sp>
        <p:nvSpPr>
          <p:cNvPr id="60" name="Shape 57"/>
          <p:cNvSpPr/>
          <p:nvPr/>
        </p:nvSpPr>
        <p:spPr>
          <a:xfrm>
            <a:off x="8915400" y="5687568"/>
            <a:ext cx="2743200" cy="365760"/>
          </a:xfrm>
          <a:prstGeom prst="rect">
            <a:avLst/>
          </a:prstGeom>
          <a:solidFill>
            <a:srgbClr val="1E2A3E"/>
          </a:solidFill>
          <a:ln w="12700">
            <a:solidFill>
              <a:srgbClr val="1E2A3E"/>
            </a:solidFill>
            <a:prstDash val="solid"/>
          </a:ln>
        </p:spPr>
      </p:sp>
      <p:sp>
        <p:nvSpPr>
          <p:cNvPr id="61" name="Text 58"/>
          <p:cNvSpPr/>
          <p:nvPr/>
        </p:nvSpPr>
        <p:spPr>
          <a:xfrm>
            <a:off x="8915400" y="5687568"/>
            <a:ext cx="2743200" cy="365760"/>
          </a:xfrm>
          <a:prstGeom prst="rect">
            <a:avLst/>
          </a:prstGeom>
          <a:noFill/>
          <a:ln/>
        </p:spPr>
        <p:txBody>
          <a:bodyPr wrap="square" lIns="0" tIns="0" rIns="0" bIns="0" rtlCol="0" anchor="ctr"/>
          <a:lstStyle/>
          <a:p>
            <a:pPr algn="ctr" indent="0" marL="0">
              <a:buNone/>
            </a:pPr>
            <a:r>
              <a:rPr lang="en-US" sz="850" b="1" dirty="0">
                <a:solidFill>
                  <a:srgbClr val="C9A84C"/>
                </a:solidFill>
              </a:rPr>
              <a:t>DSCR &gt; 1.25x  |  SBA-backed</a:t>
            </a:r>
            <a:endParaRPr lang="en-US" sz="850" dirty="0"/>
          </a:p>
        </p:txBody>
      </p:sp>
      <p:sp>
        <p:nvSpPr>
          <p:cNvPr id="62" name="Text 59"/>
          <p:cNvSpPr/>
          <p:nvPr/>
        </p:nvSpPr>
        <p:spPr>
          <a:xfrm>
            <a:off x="274320" y="6492240"/>
            <a:ext cx="11640312" cy="256032"/>
          </a:xfrm>
          <a:prstGeom prst="rect">
            <a:avLst/>
          </a:prstGeom>
          <a:noFill/>
          <a:ln/>
        </p:spPr>
        <p:txBody>
          <a:bodyPr wrap="square" lIns="0" tIns="0" rIns="0" bIns="0" rtlCol="0" anchor="ctr"/>
          <a:lstStyle/>
          <a:p>
            <a:pPr indent="0" marL="0">
              <a:buNone/>
            </a:pPr>
            <a:r>
              <a:rPr lang="en-US" sz="750" i="1" dirty="0">
                <a:solidFill>
                  <a:srgbClr val="8B8B9E"/>
                </a:solidFill>
              </a:rPr>
              <a:t>These projections are illustrative only and are not guarantees of future performance. SBA-backed capital structure reduces investor dilution risk.</a:t>
            </a:r>
            <a:endParaRPr lang="en-US" sz="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0EDE6"/>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USE OF FUNDS — $1M GROWTH RAISE</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Capital is designed to accelerate inventory, distribution, marketing, and working capital.</a:t>
            </a:r>
            <a:endParaRPr lang="en-US" sz="1000" dirty="0"/>
          </a:p>
        </p:txBody>
      </p:sp>
      <p:sp>
        <p:nvSpPr>
          <p:cNvPr id="5" name="Shape 3"/>
          <p:cNvSpPr/>
          <p:nvPr/>
        </p:nvSpPr>
        <p:spPr>
          <a:xfrm>
            <a:off x="274320" y="1005840"/>
            <a:ext cx="5577840" cy="384048"/>
          </a:xfrm>
          <a:prstGeom prst="rect">
            <a:avLst/>
          </a:prstGeom>
          <a:solidFill>
            <a:srgbClr val="1A1A2E"/>
          </a:solidFill>
          <a:ln w="12700">
            <a:solidFill>
              <a:srgbClr val="1A1A2E"/>
            </a:solidFill>
            <a:prstDash val="solid"/>
          </a:ln>
        </p:spPr>
      </p:sp>
      <p:sp>
        <p:nvSpPr>
          <p:cNvPr id="6" name="Text 4"/>
          <p:cNvSpPr/>
          <p:nvPr/>
        </p:nvSpPr>
        <p:spPr>
          <a:xfrm>
            <a:off x="274320" y="1005840"/>
            <a:ext cx="5577840" cy="384048"/>
          </a:xfrm>
          <a:prstGeom prst="rect">
            <a:avLst/>
          </a:prstGeom>
          <a:noFill/>
          <a:ln/>
        </p:spPr>
        <p:txBody>
          <a:bodyPr wrap="square" lIns="0" tIns="0" rIns="0" bIns="0" rtlCol="0" anchor="ctr"/>
          <a:lstStyle/>
          <a:p>
            <a:pPr algn="ctr" indent="0" marL="0">
              <a:buNone/>
            </a:pPr>
            <a:r>
              <a:rPr lang="en-US" sz="1000" b="1" dirty="0">
                <a:solidFill>
                  <a:srgbClr val="C9A84C"/>
                </a:solidFill>
              </a:rPr>
              <a:t>TOTAL PHASE 1 CAPITAL — $135,000</a:t>
            </a:r>
            <a:endParaRPr lang="en-US" sz="1000" dirty="0"/>
          </a:p>
        </p:txBody>
      </p:sp>
      <p:sp>
        <p:nvSpPr>
          <p:cNvPr id="7" name="Shape 5"/>
          <p:cNvSpPr/>
          <p:nvPr/>
        </p:nvSpPr>
        <p:spPr>
          <a:xfrm>
            <a:off x="274320" y="1481328"/>
            <a:ext cx="5577840" cy="393192"/>
          </a:xfrm>
          <a:prstGeom prst="rect">
            <a:avLst/>
          </a:prstGeom>
          <a:solidFill>
            <a:srgbClr val="FFFFFF"/>
          </a:solidFill>
          <a:ln w="12700">
            <a:solidFill>
              <a:srgbClr val="CCCCCC"/>
            </a:solidFill>
            <a:prstDash val="solid"/>
          </a:ln>
        </p:spPr>
      </p:sp>
      <p:sp>
        <p:nvSpPr>
          <p:cNvPr id="8" name="Text 6"/>
          <p:cNvSpPr/>
          <p:nvPr/>
        </p:nvSpPr>
        <p:spPr>
          <a:xfrm>
            <a:off x="411480" y="1481328"/>
            <a:ext cx="3474720" cy="393192"/>
          </a:xfrm>
          <a:prstGeom prst="rect">
            <a:avLst/>
          </a:prstGeom>
          <a:noFill/>
          <a:ln/>
        </p:spPr>
        <p:txBody>
          <a:bodyPr wrap="square" lIns="0" tIns="0" rIns="0" bIns="0" rtlCol="0" anchor="ctr"/>
          <a:lstStyle/>
          <a:p>
            <a:pPr indent="0" marL="0">
              <a:buNone/>
            </a:pPr>
            <a:r>
              <a:rPr lang="en-US" sz="950" dirty="0">
                <a:solidFill>
                  <a:srgbClr val="444455"/>
                </a:solidFill>
              </a:rPr>
              <a:t>Initial Inventory</a:t>
            </a:r>
            <a:endParaRPr lang="en-US" sz="950" dirty="0"/>
          </a:p>
        </p:txBody>
      </p:sp>
      <p:sp>
        <p:nvSpPr>
          <p:cNvPr id="9" name="Text 7"/>
          <p:cNvSpPr/>
          <p:nvPr/>
        </p:nvSpPr>
        <p:spPr>
          <a:xfrm>
            <a:off x="3886200" y="1481328"/>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$38,000</a:t>
            </a:r>
            <a:endParaRPr lang="en-US" sz="950" dirty="0"/>
          </a:p>
        </p:txBody>
      </p:sp>
      <p:sp>
        <p:nvSpPr>
          <p:cNvPr id="10" name="Text 8"/>
          <p:cNvSpPr/>
          <p:nvPr/>
        </p:nvSpPr>
        <p:spPr>
          <a:xfrm>
            <a:off x="5029200" y="1481328"/>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28.1%</a:t>
            </a:r>
            <a:endParaRPr lang="en-US" sz="950" dirty="0"/>
          </a:p>
        </p:txBody>
      </p:sp>
      <p:sp>
        <p:nvSpPr>
          <p:cNvPr id="11" name="Shape 9"/>
          <p:cNvSpPr/>
          <p:nvPr/>
        </p:nvSpPr>
        <p:spPr>
          <a:xfrm>
            <a:off x="274320" y="1920240"/>
            <a:ext cx="5577840" cy="393192"/>
          </a:xfrm>
          <a:prstGeom prst="rect">
            <a:avLst/>
          </a:prstGeom>
          <a:solidFill>
            <a:srgbClr val="EDE8E0"/>
          </a:solidFill>
          <a:ln w="12700">
            <a:solidFill>
              <a:srgbClr val="CCCCCC"/>
            </a:solidFill>
            <a:prstDash val="solid"/>
          </a:ln>
        </p:spPr>
      </p:sp>
      <p:sp>
        <p:nvSpPr>
          <p:cNvPr id="12" name="Text 10"/>
          <p:cNvSpPr/>
          <p:nvPr/>
        </p:nvSpPr>
        <p:spPr>
          <a:xfrm>
            <a:off x="411480" y="1920240"/>
            <a:ext cx="3474720" cy="393192"/>
          </a:xfrm>
          <a:prstGeom prst="rect">
            <a:avLst/>
          </a:prstGeom>
          <a:noFill/>
          <a:ln/>
        </p:spPr>
        <p:txBody>
          <a:bodyPr wrap="square" lIns="0" tIns="0" rIns="0" bIns="0" rtlCol="0" anchor="ctr"/>
          <a:lstStyle/>
          <a:p>
            <a:pPr indent="0" marL="0">
              <a:buNone/>
            </a:pPr>
            <a:r>
              <a:rPr lang="en-US" sz="950" dirty="0">
                <a:solidFill>
                  <a:srgbClr val="444455"/>
                </a:solidFill>
              </a:rPr>
              <a:t>Marketing &amp; Brand Launch</a:t>
            </a:r>
            <a:endParaRPr lang="en-US" sz="950" dirty="0"/>
          </a:p>
        </p:txBody>
      </p:sp>
      <p:sp>
        <p:nvSpPr>
          <p:cNvPr id="13" name="Text 11"/>
          <p:cNvSpPr/>
          <p:nvPr/>
        </p:nvSpPr>
        <p:spPr>
          <a:xfrm>
            <a:off x="3886200" y="1920240"/>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$25,000</a:t>
            </a:r>
            <a:endParaRPr lang="en-US" sz="950" dirty="0"/>
          </a:p>
        </p:txBody>
      </p:sp>
      <p:sp>
        <p:nvSpPr>
          <p:cNvPr id="14" name="Text 12"/>
          <p:cNvSpPr/>
          <p:nvPr/>
        </p:nvSpPr>
        <p:spPr>
          <a:xfrm>
            <a:off x="5029200" y="1920240"/>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18.5%</a:t>
            </a:r>
            <a:endParaRPr lang="en-US" sz="950" dirty="0"/>
          </a:p>
        </p:txBody>
      </p:sp>
      <p:sp>
        <p:nvSpPr>
          <p:cNvPr id="15" name="Shape 13"/>
          <p:cNvSpPr/>
          <p:nvPr/>
        </p:nvSpPr>
        <p:spPr>
          <a:xfrm>
            <a:off x="274320" y="2359152"/>
            <a:ext cx="5577840" cy="393192"/>
          </a:xfrm>
          <a:prstGeom prst="rect">
            <a:avLst/>
          </a:prstGeom>
          <a:solidFill>
            <a:srgbClr val="FFFFFF"/>
          </a:solidFill>
          <a:ln w="12700">
            <a:solidFill>
              <a:srgbClr val="CCCCCC"/>
            </a:solidFill>
            <a:prstDash val="solid"/>
          </a:ln>
        </p:spPr>
      </p:sp>
      <p:sp>
        <p:nvSpPr>
          <p:cNvPr id="16" name="Text 14"/>
          <p:cNvSpPr/>
          <p:nvPr/>
        </p:nvSpPr>
        <p:spPr>
          <a:xfrm>
            <a:off x="411480" y="2359152"/>
            <a:ext cx="3474720" cy="393192"/>
          </a:xfrm>
          <a:prstGeom prst="rect">
            <a:avLst/>
          </a:prstGeom>
          <a:noFill/>
          <a:ln/>
        </p:spPr>
        <p:txBody>
          <a:bodyPr wrap="square" lIns="0" tIns="0" rIns="0" bIns="0" rtlCol="0" anchor="ctr"/>
          <a:lstStyle/>
          <a:p>
            <a:pPr indent="0" marL="0">
              <a:buNone/>
            </a:pPr>
            <a:r>
              <a:rPr lang="en-US" sz="950" dirty="0">
                <a:solidFill>
                  <a:srgbClr val="444455"/>
                </a:solidFill>
              </a:rPr>
              <a:t>Contingency Buffer</a:t>
            </a:r>
            <a:endParaRPr lang="en-US" sz="950" dirty="0"/>
          </a:p>
        </p:txBody>
      </p:sp>
      <p:sp>
        <p:nvSpPr>
          <p:cNvPr id="17" name="Text 15"/>
          <p:cNvSpPr/>
          <p:nvPr/>
        </p:nvSpPr>
        <p:spPr>
          <a:xfrm>
            <a:off x="3886200" y="2359152"/>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$20,000</a:t>
            </a:r>
            <a:endParaRPr lang="en-US" sz="950" dirty="0"/>
          </a:p>
        </p:txBody>
      </p:sp>
      <p:sp>
        <p:nvSpPr>
          <p:cNvPr id="18" name="Text 16"/>
          <p:cNvSpPr/>
          <p:nvPr/>
        </p:nvSpPr>
        <p:spPr>
          <a:xfrm>
            <a:off x="5029200" y="2359152"/>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14.8%</a:t>
            </a:r>
            <a:endParaRPr lang="en-US" sz="950" dirty="0"/>
          </a:p>
        </p:txBody>
      </p:sp>
      <p:sp>
        <p:nvSpPr>
          <p:cNvPr id="19" name="Shape 17"/>
          <p:cNvSpPr/>
          <p:nvPr/>
        </p:nvSpPr>
        <p:spPr>
          <a:xfrm>
            <a:off x="274320" y="2798064"/>
            <a:ext cx="5577840" cy="393192"/>
          </a:xfrm>
          <a:prstGeom prst="rect">
            <a:avLst/>
          </a:prstGeom>
          <a:solidFill>
            <a:srgbClr val="EDE8E0"/>
          </a:solidFill>
          <a:ln w="12700">
            <a:solidFill>
              <a:srgbClr val="CCCCCC"/>
            </a:solidFill>
            <a:prstDash val="solid"/>
          </a:ln>
        </p:spPr>
      </p:sp>
      <p:sp>
        <p:nvSpPr>
          <p:cNvPr id="20" name="Text 18"/>
          <p:cNvSpPr/>
          <p:nvPr/>
        </p:nvSpPr>
        <p:spPr>
          <a:xfrm>
            <a:off x="411480" y="2798064"/>
            <a:ext cx="3474720" cy="393192"/>
          </a:xfrm>
          <a:prstGeom prst="rect">
            <a:avLst/>
          </a:prstGeom>
          <a:noFill/>
          <a:ln/>
        </p:spPr>
        <p:txBody>
          <a:bodyPr wrap="square" lIns="0" tIns="0" rIns="0" bIns="0" rtlCol="0" anchor="ctr"/>
          <a:lstStyle/>
          <a:p>
            <a:pPr indent="0" marL="0">
              <a:buNone/>
            </a:pPr>
            <a:r>
              <a:rPr lang="en-US" sz="950" dirty="0">
                <a:solidFill>
                  <a:srgbClr val="444455"/>
                </a:solidFill>
              </a:rPr>
              <a:t>Working Capital Reserve</a:t>
            </a:r>
            <a:endParaRPr lang="en-US" sz="950" dirty="0"/>
          </a:p>
        </p:txBody>
      </p:sp>
      <p:sp>
        <p:nvSpPr>
          <p:cNvPr id="21" name="Text 19"/>
          <p:cNvSpPr/>
          <p:nvPr/>
        </p:nvSpPr>
        <p:spPr>
          <a:xfrm>
            <a:off x="3886200" y="2798064"/>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$15,000</a:t>
            </a:r>
            <a:endParaRPr lang="en-US" sz="950" dirty="0"/>
          </a:p>
        </p:txBody>
      </p:sp>
      <p:sp>
        <p:nvSpPr>
          <p:cNvPr id="22" name="Text 20"/>
          <p:cNvSpPr/>
          <p:nvPr/>
        </p:nvSpPr>
        <p:spPr>
          <a:xfrm>
            <a:off x="5029200" y="2798064"/>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11.1%</a:t>
            </a:r>
            <a:endParaRPr lang="en-US" sz="950" dirty="0"/>
          </a:p>
        </p:txBody>
      </p:sp>
      <p:sp>
        <p:nvSpPr>
          <p:cNvPr id="23" name="Shape 21"/>
          <p:cNvSpPr/>
          <p:nvPr/>
        </p:nvSpPr>
        <p:spPr>
          <a:xfrm>
            <a:off x="274320" y="3236976"/>
            <a:ext cx="5577840" cy="393192"/>
          </a:xfrm>
          <a:prstGeom prst="rect">
            <a:avLst/>
          </a:prstGeom>
          <a:solidFill>
            <a:srgbClr val="FFFFFF"/>
          </a:solidFill>
          <a:ln w="12700">
            <a:solidFill>
              <a:srgbClr val="CCCCCC"/>
            </a:solidFill>
            <a:prstDash val="solid"/>
          </a:ln>
        </p:spPr>
      </p:sp>
      <p:sp>
        <p:nvSpPr>
          <p:cNvPr id="24" name="Text 22"/>
          <p:cNvSpPr/>
          <p:nvPr/>
        </p:nvSpPr>
        <p:spPr>
          <a:xfrm>
            <a:off x="411480" y="3236976"/>
            <a:ext cx="3474720" cy="393192"/>
          </a:xfrm>
          <a:prstGeom prst="rect">
            <a:avLst/>
          </a:prstGeom>
          <a:noFill/>
          <a:ln/>
        </p:spPr>
        <p:txBody>
          <a:bodyPr wrap="square" lIns="0" tIns="0" rIns="0" bIns="0" rtlCol="0" anchor="ctr"/>
          <a:lstStyle/>
          <a:p>
            <a:pPr indent="0" marL="0">
              <a:buNone/>
            </a:pPr>
            <a:r>
              <a:rPr lang="en-US" sz="950" dirty="0">
                <a:solidFill>
                  <a:srgbClr val="444455"/>
                </a:solidFill>
              </a:rPr>
              <a:t>Logistics / Freight / Customs</a:t>
            </a:r>
            <a:endParaRPr lang="en-US" sz="950" dirty="0"/>
          </a:p>
        </p:txBody>
      </p:sp>
      <p:sp>
        <p:nvSpPr>
          <p:cNvPr id="25" name="Text 23"/>
          <p:cNvSpPr/>
          <p:nvPr/>
        </p:nvSpPr>
        <p:spPr>
          <a:xfrm>
            <a:off x="3886200" y="3236976"/>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$10,000</a:t>
            </a:r>
            <a:endParaRPr lang="en-US" sz="950" dirty="0"/>
          </a:p>
        </p:txBody>
      </p:sp>
      <p:sp>
        <p:nvSpPr>
          <p:cNvPr id="26" name="Text 24"/>
          <p:cNvSpPr/>
          <p:nvPr/>
        </p:nvSpPr>
        <p:spPr>
          <a:xfrm>
            <a:off x="5029200" y="3236976"/>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7.4%</a:t>
            </a:r>
            <a:endParaRPr lang="en-US" sz="950" dirty="0"/>
          </a:p>
        </p:txBody>
      </p:sp>
      <p:sp>
        <p:nvSpPr>
          <p:cNvPr id="27" name="Shape 25"/>
          <p:cNvSpPr/>
          <p:nvPr/>
        </p:nvSpPr>
        <p:spPr>
          <a:xfrm>
            <a:off x="274320" y="3675888"/>
            <a:ext cx="5577840" cy="393192"/>
          </a:xfrm>
          <a:prstGeom prst="rect">
            <a:avLst/>
          </a:prstGeom>
          <a:solidFill>
            <a:srgbClr val="EDE8E0"/>
          </a:solidFill>
          <a:ln w="12700">
            <a:solidFill>
              <a:srgbClr val="CCCCCC"/>
            </a:solidFill>
            <a:prstDash val="solid"/>
          </a:ln>
        </p:spPr>
      </p:sp>
      <p:sp>
        <p:nvSpPr>
          <p:cNvPr id="28" name="Text 26"/>
          <p:cNvSpPr/>
          <p:nvPr/>
        </p:nvSpPr>
        <p:spPr>
          <a:xfrm>
            <a:off x="411480" y="3675888"/>
            <a:ext cx="3474720" cy="393192"/>
          </a:xfrm>
          <a:prstGeom prst="rect">
            <a:avLst/>
          </a:prstGeom>
          <a:noFill/>
          <a:ln/>
        </p:spPr>
        <p:txBody>
          <a:bodyPr wrap="square" lIns="0" tIns="0" rIns="0" bIns="0" rtlCol="0" anchor="ctr"/>
          <a:lstStyle/>
          <a:p>
            <a:pPr indent="0" marL="0">
              <a:buNone/>
            </a:pPr>
            <a:r>
              <a:rPr lang="en-US" sz="950" dirty="0">
                <a:solidFill>
                  <a:srgbClr val="444455"/>
                </a:solidFill>
              </a:rPr>
              <a:t>Operations / Administration</a:t>
            </a:r>
            <a:endParaRPr lang="en-US" sz="950" dirty="0"/>
          </a:p>
        </p:txBody>
      </p:sp>
      <p:sp>
        <p:nvSpPr>
          <p:cNvPr id="29" name="Text 27"/>
          <p:cNvSpPr/>
          <p:nvPr/>
        </p:nvSpPr>
        <p:spPr>
          <a:xfrm>
            <a:off x="3886200" y="3675888"/>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$8,000</a:t>
            </a:r>
            <a:endParaRPr lang="en-US" sz="950" dirty="0"/>
          </a:p>
        </p:txBody>
      </p:sp>
      <p:sp>
        <p:nvSpPr>
          <p:cNvPr id="30" name="Text 28"/>
          <p:cNvSpPr/>
          <p:nvPr/>
        </p:nvSpPr>
        <p:spPr>
          <a:xfrm>
            <a:off x="5029200" y="3675888"/>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5.9%</a:t>
            </a:r>
            <a:endParaRPr lang="en-US" sz="950" dirty="0"/>
          </a:p>
        </p:txBody>
      </p:sp>
      <p:sp>
        <p:nvSpPr>
          <p:cNvPr id="31" name="Shape 29"/>
          <p:cNvSpPr/>
          <p:nvPr/>
        </p:nvSpPr>
        <p:spPr>
          <a:xfrm>
            <a:off x="274320" y="4114800"/>
            <a:ext cx="5577840" cy="393192"/>
          </a:xfrm>
          <a:prstGeom prst="rect">
            <a:avLst/>
          </a:prstGeom>
          <a:solidFill>
            <a:srgbClr val="FFFFFF"/>
          </a:solidFill>
          <a:ln w="12700">
            <a:solidFill>
              <a:srgbClr val="CCCCCC"/>
            </a:solidFill>
            <a:prstDash val="solid"/>
          </a:ln>
        </p:spPr>
      </p:sp>
      <p:sp>
        <p:nvSpPr>
          <p:cNvPr id="32" name="Text 30"/>
          <p:cNvSpPr/>
          <p:nvPr/>
        </p:nvSpPr>
        <p:spPr>
          <a:xfrm>
            <a:off x="411480" y="4114800"/>
            <a:ext cx="3474720" cy="393192"/>
          </a:xfrm>
          <a:prstGeom prst="rect">
            <a:avLst/>
          </a:prstGeom>
          <a:noFill/>
          <a:ln/>
        </p:spPr>
        <p:txBody>
          <a:bodyPr wrap="square" lIns="0" tIns="0" rIns="0" bIns="0" rtlCol="0" anchor="ctr"/>
          <a:lstStyle/>
          <a:p>
            <a:pPr indent="0" marL="0">
              <a:buNone/>
            </a:pPr>
            <a:r>
              <a:rPr lang="en-US" sz="950" dirty="0">
                <a:solidFill>
                  <a:srgbClr val="444455"/>
                </a:solidFill>
              </a:rPr>
              <a:t>Compliance / Legal / Licensing</a:t>
            </a:r>
            <a:endParaRPr lang="en-US" sz="950" dirty="0"/>
          </a:p>
        </p:txBody>
      </p:sp>
      <p:sp>
        <p:nvSpPr>
          <p:cNvPr id="33" name="Text 31"/>
          <p:cNvSpPr/>
          <p:nvPr/>
        </p:nvSpPr>
        <p:spPr>
          <a:xfrm>
            <a:off x="3886200" y="4114800"/>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$8,000</a:t>
            </a:r>
            <a:endParaRPr lang="en-US" sz="950" dirty="0"/>
          </a:p>
        </p:txBody>
      </p:sp>
      <p:sp>
        <p:nvSpPr>
          <p:cNvPr id="34" name="Text 32"/>
          <p:cNvSpPr/>
          <p:nvPr/>
        </p:nvSpPr>
        <p:spPr>
          <a:xfrm>
            <a:off x="5029200" y="4114800"/>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5.9%</a:t>
            </a:r>
            <a:endParaRPr lang="en-US" sz="950" dirty="0"/>
          </a:p>
        </p:txBody>
      </p:sp>
      <p:sp>
        <p:nvSpPr>
          <p:cNvPr id="35" name="Shape 33"/>
          <p:cNvSpPr/>
          <p:nvPr/>
        </p:nvSpPr>
        <p:spPr>
          <a:xfrm>
            <a:off x="274320" y="4553712"/>
            <a:ext cx="5577840" cy="393192"/>
          </a:xfrm>
          <a:prstGeom prst="rect">
            <a:avLst/>
          </a:prstGeom>
          <a:solidFill>
            <a:srgbClr val="EDE8E0"/>
          </a:solidFill>
          <a:ln w="12700">
            <a:solidFill>
              <a:srgbClr val="CCCCCC"/>
            </a:solidFill>
            <a:prstDash val="solid"/>
          </a:ln>
        </p:spPr>
      </p:sp>
      <p:sp>
        <p:nvSpPr>
          <p:cNvPr id="36" name="Text 34"/>
          <p:cNvSpPr/>
          <p:nvPr/>
        </p:nvSpPr>
        <p:spPr>
          <a:xfrm>
            <a:off x="411480" y="4553712"/>
            <a:ext cx="3474720" cy="393192"/>
          </a:xfrm>
          <a:prstGeom prst="rect">
            <a:avLst/>
          </a:prstGeom>
          <a:noFill/>
          <a:ln/>
        </p:spPr>
        <p:txBody>
          <a:bodyPr wrap="square" lIns="0" tIns="0" rIns="0" bIns="0" rtlCol="0" anchor="ctr"/>
          <a:lstStyle/>
          <a:p>
            <a:pPr indent="0" marL="0">
              <a:buNone/>
            </a:pPr>
            <a:r>
              <a:rPr lang="en-US" sz="950" dirty="0">
                <a:solidFill>
                  <a:srgbClr val="444455"/>
                </a:solidFill>
              </a:rPr>
              <a:t>Trade Shows / Travel</a:t>
            </a:r>
            <a:endParaRPr lang="en-US" sz="950" dirty="0"/>
          </a:p>
        </p:txBody>
      </p:sp>
      <p:sp>
        <p:nvSpPr>
          <p:cNvPr id="37" name="Text 35"/>
          <p:cNvSpPr/>
          <p:nvPr/>
        </p:nvSpPr>
        <p:spPr>
          <a:xfrm>
            <a:off x="3886200" y="4553712"/>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$7,000</a:t>
            </a:r>
            <a:endParaRPr lang="en-US" sz="950" dirty="0"/>
          </a:p>
        </p:txBody>
      </p:sp>
      <p:sp>
        <p:nvSpPr>
          <p:cNvPr id="38" name="Text 36"/>
          <p:cNvSpPr/>
          <p:nvPr/>
        </p:nvSpPr>
        <p:spPr>
          <a:xfrm>
            <a:off x="5029200" y="4553712"/>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5.2%</a:t>
            </a:r>
            <a:endParaRPr lang="en-US" sz="950" dirty="0"/>
          </a:p>
        </p:txBody>
      </p:sp>
      <p:sp>
        <p:nvSpPr>
          <p:cNvPr id="39" name="Shape 37"/>
          <p:cNvSpPr/>
          <p:nvPr/>
        </p:nvSpPr>
        <p:spPr>
          <a:xfrm>
            <a:off x="274320" y="4992624"/>
            <a:ext cx="5577840" cy="393192"/>
          </a:xfrm>
          <a:prstGeom prst="rect">
            <a:avLst/>
          </a:prstGeom>
          <a:solidFill>
            <a:srgbClr val="FFFFFF"/>
          </a:solidFill>
          <a:ln w="12700">
            <a:solidFill>
              <a:srgbClr val="CCCCCC"/>
            </a:solidFill>
            <a:prstDash val="solid"/>
          </a:ln>
        </p:spPr>
      </p:sp>
      <p:sp>
        <p:nvSpPr>
          <p:cNvPr id="40" name="Text 38"/>
          <p:cNvSpPr/>
          <p:nvPr/>
        </p:nvSpPr>
        <p:spPr>
          <a:xfrm>
            <a:off x="411480" y="4992624"/>
            <a:ext cx="3474720" cy="393192"/>
          </a:xfrm>
          <a:prstGeom prst="rect">
            <a:avLst/>
          </a:prstGeom>
          <a:noFill/>
          <a:ln/>
        </p:spPr>
        <p:txBody>
          <a:bodyPr wrap="square" lIns="0" tIns="0" rIns="0" bIns="0" rtlCol="0" anchor="ctr"/>
          <a:lstStyle/>
          <a:p>
            <a:pPr indent="0" marL="0">
              <a:buNone/>
            </a:pPr>
            <a:r>
              <a:rPr lang="en-US" sz="950" dirty="0">
                <a:solidFill>
                  <a:srgbClr val="444455"/>
                </a:solidFill>
              </a:rPr>
              <a:t>Website / E-Commerce</a:t>
            </a:r>
            <a:endParaRPr lang="en-US" sz="950" dirty="0"/>
          </a:p>
        </p:txBody>
      </p:sp>
      <p:sp>
        <p:nvSpPr>
          <p:cNvPr id="41" name="Text 39"/>
          <p:cNvSpPr/>
          <p:nvPr/>
        </p:nvSpPr>
        <p:spPr>
          <a:xfrm>
            <a:off x="3886200" y="4992624"/>
            <a:ext cx="1097280" cy="393192"/>
          </a:xfrm>
          <a:prstGeom prst="rect">
            <a:avLst/>
          </a:prstGeom>
          <a:noFill/>
          <a:ln/>
        </p:spPr>
        <p:txBody>
          <a:bodyPr wrap="square" lIns="0" tIns="0" rIns="0" bIns="0" rtlCol="0" anchor="ctr"/>
          <a:lstStyle/>
          <a:p>
            <a:pPr algn="r" indent="0" marL="0">
              <a:buNone/>
            </a:pPr>
            <a:r>
              <a:rPr lang="en-US" sz="950" b="1" dirty="0">
                <a:solidFill>
                  <a:srgbClr val="1A1A2E"/>
                </a:solidFill>
              </a:rPr>
              <a:t>$4,000</a:t>
            </a:r>
            <a:endParaRPr lang="en-US" sz="950" dirty="0"/>
          </a:p>
        </p:txBody>
      </p:sp>
      <p:sp>
        <p:nvSpPr>
          <p:cNvPr id="42" name="Text 40"/>
          <p:cNvSpPr/>
          <p:nvPr/>
        </p:nvSpPr>
        <p:spPr>
          <a:xfrm>
            <a:off x="5029200" y="4992624"/>
            <a:ext cx="822960" cy="393192"/>
          </a:xfrm>
          <a:prstGeom prst="rect">
            <a:avLst/>
          </a:prstGeom>
          <a:noFill/>
          <a:ln/>
        </p:spPr>
        <p:txBody>
          <a:bodyPr wrap="square" lIns="0" tIns="0" rIns="0" bIns="0" rtlCol="0" anchor="ctr"/>
          <a:lstStyle/>
          <a:p>
            <a:pPr algn="r" indent="0" marL="0">
              <a:buNone/>
            </a:pPr>
            <a:r>
              <a:rPr lang="en-US" sz="950" dirty="0">
                <a:solidFill>
                  <a:srgbClr val="8B8B9E"/>
                </a:solidFill>
              </a:rPr>
              <a:t>3.0%</a:t>
            </a:r>
            <a:endParaRPr lang="en-US" sz="950" dirty="0"/>
          </a:p>
        </p:txBody>
      </p:sp>
      <p:sp>
        <p:nvSpPr>
          <p:cNvPr id="43" name="Shape 41"/>
          <p:cNvSpPr/>
          <p:nvPr/>
        </p:nvSpPr>
        <p:spPr>
          <a:xfrm>
            <a:off x="6217920" y="1005840"/>
            <a:ext cx="5669280" cy="384048"/>
          </a:xfrm>
          <a:prstGeom prst="rect">
            <a:avLst/>
          </a:prstGeom>
          <a:solidFill>
            <a:srgbClr val="C9A84C"/>
          </a:solidFill>
          <a:ln w="12700">
            <a:solidFill>
              <a:srgbClr val="C9A84C"/>
            </a:solidFill>
            <a:prstDash val="solid"/>
          </a:ln>
        </p:spPr>
      </p:sp>
      <p:sp>
        <p:nvSpPr>
          <p:cNvPr id="44" name="Text 42"/>
          <p:cNvSpPr/>
          <p:nvPr/>
        </p:nvSpPr>
        <p:spPr>
          <a:xfrm>
            <a:off x="6217920" y="1005840"/>
            <a:ext cx="5669280" cy="384048"/>
          </a:xfrm>
          <a:prstGeom prst="rect">
            <a:avLst/>
          </a:prstGeom>
          <a:noFill/>
          <a:ln/>
        </p:spPr>
        <p:txBody>
          <a:bodyPr wrap="square" lIns="0" tIns="0" rIns="0" bIns="0" rtlCol="0" anchor="ctr"/>
          <a:lstStyle/>
          <a:p>
            <a:pPr algn="ctr" indent="0" marL="0">
              <a:buNone/>
            </a:pPr>
            <a:r>
              <a:rPr lang="en-US" sz="1000" b="1" dirty="0">
                <a:solidFill>
                  <a:srgbClr val="1A1A2E"/>
                </a:solidFill>
              </a:rPr>
              <a:t>$1M INVESTOR RAISE — PLANNED ALLOCATION</a:t>
            </a:r>
            <a:endParaRPr lang="en-US" sz="1000" dirty="0"/>
          </a:p>
        </p:txBody>
      </p:sp>
      <p:sp>
        <p:nvSpPr>
          <p:cNvPr id="45" name="Text 43"/>
          <p:cNvSpPr/>
          <p:nvPr/>
        </p:nvSpPr>
        <p:spPr>
          <a:xfrm>
            <a:off x="6309360" y="1481328"/>
            <a:ext cx="4572000" cy="292608"/>
          </a:xfrm>
          <a:prstGeom prst="rect">
            <a:avLst/>
          </a:prstGeom>
          <a:noFill/>
          <a:ln/>
        </p:spPr>
        <p:txBody>
          <a:bodyPr wrap="square" lIns="0" tIns="0" rIns="0" bIns="0" rtlCol="0" anchor="ctr"/>
          <a:lstStyle/>
          <a:p>
            <a:pPr indent="0" marL="0">
              <a:buNone/>
            </a:pPr>
            <a:r>
              <a:rPr lang="en-US" sz="1000" dirty="0">
                <a:solidFill>
                  <a:srgbClr val="444455"/>
                </a:solidFill>
              </a:rPr>
              <a:t>Inventory &amp; Manufacturing Scale</a:t>
            </a:r>
            <a:endParaRPr lang="en-US" sz="1000" dirty="0"/>
          </a:p>
        </p:txBody>
      </p:sp>
      <p:sp>
        <p:nvSpPr>
          <p:cNvPr id="46" name="Text 44"/>
          <p:cNvSpPr/>
          <p:nvPr/>
        </p:nvSpPr>
        <p:spPr>
          <a:xfrm>
            <a:off x="10241280" y="1481328"/>
            <a:ext cx="1554480" cy="292608"/>
          </a:xfrm>
          <a:prstGeom prst="rect">
            <a:avLst/>
          </a:prstGeom>
          <a:noFill/>
          <a:ln/>
        </p:spPr>
        <p:txBody>
          <a:bodyPr wrap="square" lIns="0" tIns="0" rIns="0" bIns="0" rtlCol="0" anchor="ctr"/>
          <a:lstStyle/>
          <a:p>
            <a:pPr algn="r" indent="0" marL="0">
              <a:buNone/>
            </a:pPr>
            <a:r>
              <a:rPr lang="en-US" sz="1000" b="1" dirty="0">
                <a:solidFill>
                  <a:srgbClr val="1A1A2E"/>
                </a:solidFill>
              </a:rPr>
              <a:t>35%  ·  $350K</a:t>
            </a:r>
            <a:endParaRPr lang="en-US" sz="1000" dirty="0"/>
          </a:p>
        </p:txBody>
      </p:sp>
      <p:sp>
        <p:nvSpPr>
          <p:cNvPr id="47" name="Shape 45"/>
          <p:cNvSpPr/>
          <p:nvPr/>
        </p:nvSpPr>
        <p:spPr>
          <a:xfrm>
            <a:off x="6309360" y="1810512"/>
            <a:ext cx="5303520" cy="146304"/>
          </a:xfrm>
          <a:prstGeom prst="rect">
            <a:avLst/>
          </a:prstGeom>
          <a:solidFill>
            <a:srgbClr val="DDCCAA"/>
          </a:solidFill>
          <a:ln w="12700">
            <a:solidFill>
              <a:srgbClr val="DDCCAA"/>
            </a:solidFill>
            <a:prstDash val="solid"/>
          </a:ln>
        </p:spPr>
      </p:sp>
      <p:sp>
        <p:nvSpPr>
          <p:cNvPr id="48" name="Shape 46"/>
          <p:cNvSpPr/>
          <p:nvPr/>
        </p:nvSpPr>
        <p:spPr>
          <a:xfrm>
            <a:off x="6309360" y="1810512"/>
            <a:ext cx="1856232" cy="146304"/>
          </a:xfrm>
          <a:prstGeom prst="rect">
            <a:avLst/>
          </a:prstGeom>
          <a:solidFill>
            <a:srgbClr val="C9A84C"/>
          </a:solidFill>
          <a:ln w="12700">
            <a:solidFill>
              <a:srgbClr val="C9A84C"/>
            </a:solidFill>
            <a:prstDash val="solid"/>
          </a:ln>
        </p:spPr>
      </p:sp>
      <p:sp>
        <p:nvSpPr>
          <p:cNvPr id="49" name="Text 47"/>
          <p:cNvSpPr/>
          <p:nvPr/>
        </p:nvSpPr>
        <p:spPr>
          <a:xfrm>
            <a:off x="6309360" y="2258568"/>
            <a:ext cx="4572000" cy="292608"/>
          </a:xfrm>
          <a:prstGeom prst="rect">
            <a:avLst/>
          </a:prstGeom>
          <a:noFill/>
          <a:ln/>
        </p:spPr>
        <p:txBody>
          <a:bodyPr wrap="square" lIns="0" tIns="0" rIns="0" bIns="0" rtlCol="0" anchor="ctr"/>
          <a:lstStyle/>
          <a:p>
            <a:pPr indent="0" marL="0">
              <a:buNone/>
            </a:pPr>
            <a:r>
              <a:rPr lang="en-US" sz="1000" dirty="0">
                <a:solidFill>
                  <a:srgbClr val="444455"/>
                </a:solidFill>
              </a:rPr>
              <a:t>National Marketing &amp; Trade Shows</a:t>
            </a:r>
            <a:endParaRPr lang="en-US" sz="1000" dirty="0"/>
          </a:p>
        </p:txBody>
      </p:sp>
      <p:sp>
        <p:nvSpPr>
          <p:cNvPr id="50" name="Text 48"/>
          <p:cNvSpPr/>
          <p:nvPr/>
        </p:nvSpPr>
        <p:spPr>
          <a:xfrm>
            <a:off x="10241280" y="2258568"/>
            <a:ext cx="1554480" cy="292608"/>
          </a:xfrm>
          <a:prstGeom prst="rect">
            <a:avLst/>
          </a:prstGeom>
          <a:noFill/>
          <a:ln/>
        </p:spPr>
        <p:txBody>
          <a:bodyPr wrap="square" lIns="0" tIns="0" rIns="0" bIns="0" rtlCol="0" anchor="ctr"/>
          <a:lstStyle/>
          <a:p>
            <a:pPr algn="r" indent="0" marL="0">
              <a:buNone/>
            </a:pPr>
            <a:r>
              <a:rPr lang="en-US" sz="1000" b="1" dirty="0">
                <a:solidFill>
                  <a:srgbClr val="1A1A2E"/>
                </a:solidFill>
              </a:rPr>
              <a:t>25%  ·  $250K</a:t>
            </a:r>
            <a:endParaRPr lang="en-US" sz="1000" dirty="0"/>
          </a:p>
        </p:txBody>
      </p:sp>
      <p:sp>
        <p:nvSpPr>
          <p:cNvPr id="51" name="Shape 49"/>
          <p:cNvSpPr/>
          <p:nvPr/>
        </p:nvSpPr>
        <p:spPr>
          <a:xfrm>
            <a:off x="6309360" y="2587752"/>
            <a:ext cx="5303520" cy="146304"/>
          </a:xfrm>
          <a:prstGeom prst="rect">
            <a:avLst/>
          </a:prstGeom>
          <a:solidFill>
            <a:srgbClr val="DDCCAA"/>
          </a:solidFill>
          <a:ln w="12700">
            <a:solidFill>
              <a:srgbClr val="DDCCAA"/>
            </a:solidFill>
            <a:prstDash val="solid"/>
          </a:ln>
        </p:spPr>
      </p:sp>
      <p:sp>
        <p:nvSpPr>
          <p:cNvPr id="52" name="Shape 50"/>
          <p:cNvSpPr/>
          <p:nvPr/>
        </p:nvSpPr>
        <p:spPr>
          <a:xfrm>
            <a:off x="6309360" y="2587752"/>
            <a:ext cx="1325880" cy="146304"/>
          </a:xfrm>
          <a:prstGeom prst="rect">
            <a:avLst/>
          </a:prstGeom>
          <a:solidFill>
            <a:srgbClr val="C9A84C"/>
          </a:solidFill>
          <a:ln w="12700">
            <a:solidFill>
              <a:srgbClr val="C9A84C"/>
            </a:solidFill>
            <a:prstDash val="solid"/>
          </a:ln>
        </p:spPr>
      </p:sp>
      <p:sp>
        <p:nvSpPr>
          <p:cNvPr id="53" name="Text 51"/>
          <p:cNvSpPr/>
          <p:nvPr/>
        </p:nvSpPr>
        <p:spPr>
          <a:xfrm>
            <a:off x="6309360" y="3035808"/>
            <a:ext cx="4572000" cy="292608"/>
          </a:xfrm>
          <a:prstGeom prst="rect">
            <a:avLst/>
          </a:prstGeom>
          <a:noFill/>
          <a:ln/>
        </p:spPr>
        <p:txBody>
          <a:bodyPr wrap="square" lIns="0" tIns="0" rIns="0" bIns="0" rtlCol="0" anchor="ctr"/>
          <a:lstStyle/>
          <a:p>
            <a:pPr indent="0" marL="0">
              <a:buNone/>
            </a:pPr>
            <a:r>
              <a:rPr lang="en-US" sz="1000" dirty="0">
                <a:solidFill>
                  <a:srgbClr val="444455"/>
                </a:solidFill>
              </a:rPr>
              <a:t>Distribution &amp; Sales Support</a:t>
            </a:r>
            <a:endParaRPr lang="en-US" sz="1000" dirty="0"/>
          </a:p>
        </p:txBody>
      </p:sp>
      <p:sp>
        <p:nvSpPr>
          <p:cNvPr id="54" name="Text 52"/>
          <p:cNvSpPr/>
          <p:nvPr/>
        </p:nvSpPr>
        <p:spPr>
          <a:xfrm>
            <a:off x="10241280" y="3035808"/>
            <a:ext cx="1554480" cy="292608"/>
          </a:xfrm>
          <a:prstGeom prst="rect">
            <a:avLst/>
          </a:prstGeom>
          <a:noFill/>
          <a:ln/>
        </p:spPr>
        <p:txBody>
          <a:bodyPr wrap="square" lIns="0" tIns="0" rIns="0" bIns="0" rtlCol="0" anchor="ctr"/>
          <a:lstStyle/>
          <a:p>
            <a:pPr algn="r" indent="0" marL="0">
              <a:buNone/>
            </a:pPr>
            <a:r>
              <a:rPr lang="en-US" sz="1000" b="1" dirty="0">
                <a:solidFill>
                  <a:srgbClr val="1A1A2E"/>
                </a:solidFill>
              </a:rPr>
              <a:t>20%  ·  $200K</a:t>
            </a:r>
            <a:endParaRPr lang="en-US" sz="1000" dirty="0"/>
          </a:p>
        </p:txBody>
      </p:sp>
      <p:sp>
        <p:nvSpPr>
          <p:cNvPr id="55" name="Shape 53"/>
          <p:cNvSpPr/>
          <p:nvPr/>
        </p:nvSpPr>
        <p:spPr>
          <a:xfrm>
            <a:off x="6309360" y="3364992"/>
            <a:ext cx="5303520" cy="146304"/>
          </a:xfrm>
          <a:prstGeom prst="rect">
            <a:avLst/>
          </a:prstGeom>
          <a:solidFill>
            <a:srgbClr val="DDCCAA"/>
          </a:solidFill>
          <a:ln w="12700">
            <a:solidFill>
              <a:srgbClr val="DDCCAA"/>
            </a:solidFill>
            <a:prstDash val="solid"/>
          </a:ln>
        </p:spPr>
      </p:sp>
      <p:sp>
        <p:nvSpPr>
          <p:cNvPr id="56" name="Shape 54"/>
          <p:cNvSpPr/>
          <p:nvPr/>
        </p:nvSpPr>
        <p:spPr>
          <a:xfrm>
            <a:off x="6309360" y="3364992"/>
            <a:ext cx="1060704" cy="146304"/>
          </a:xfrm>
          <a:prstGeom prst="rect">
            <a:avLst/>
          </a:prstGeom>
          <a:solidFill>
            <a:srgbClr val="C9A84C"/>
          </a:solidFill>
          <a:ln w="12700">
            <a:solidFill>
              <a:srgbClr val="C9A84C"/>
            </a:solidFill>
            <a:prstDash val="solid"/>
          </a:ln>
        </p:spPr>
      </p:sp>
      <p:sp>
        <p:nvSpPr>
          <p:cNvPr id="57" name="Text 55"/>
          <p:cNvSpPr/>
          <p:nvPr/>
        </p:nvSpPr>
        <p:spPr>
          <a:xfrm>
            <a:off x="6309360" y="3813048"/>
            <a:ext cx="4572000" cy="292608"/>
          </a:xfrm>
          <a:prstGeom prst="rect">
            <a:avLst/>
          </a:prstGeom>
          <a:noFill/>
          <a:ln/>
        </p:spPr>
        <p:txBody>
          <a:bodyPr wrap="square" lIns="0" tIns="0" rIns="0" bIns="0" rtlCol="0" anchor="ctr"/>
          <a:lstStyle/>
          <a:p>
            <a:pPr indent="0" marL="0">
              <a:buNone/>
            </a:pPr>
            <a:r>
              <a:rPr lang="en-US" sz="1000" dirty="0">
                <a:solidFill>
                  <a:srgbClr val="444455"/>
                </a:solidFill>
              </a:rPr>
              <a:t>E-Commerce &amp; Content Growth</a:t>
            </a:r>
            <a:endParaRPr lang="en-US" sz="1000" dirty="0"/>
          </a:p>
        </p:txBody>
      </p:sp>
      <p:sp>
        <p:nvSpPr>
          <p:cNvPr id="58" name="Text 56"/>
          <p:cNvSpPr/>
          <p:nvPr/>
        </p:nvSpPr>
        <p:spPr>
          <a:xfrm>
            <a:off x="10241280" y="3813048"/>
            <a:ext cx="1554480" cy="292608"/>
          </a:xfrm>
          <a:prstGeom prst="rect">
            <a:avLst/>
          </a:prstGeom>
          <a:noFill/>
          <a:ln/>
        </p:spPr>
        <p:txBody>
          <a:bodyPr wrap="square" lIns="0" tIns="0" rIns="0" bIns="0" rtlCol="0" anchor="ctr"/>
          <a:lstStyle/>
          <a:p>
            <a:pPr algn="r" indent="0" marL="0">
              <a:buNone/>
            </a:pPr>
            <a:r>
              <a:rPr lang="en-US" sz="1000" b="1" dirty="0">
                <a:solidFill>
                  <a:srgbClr val="1A1A2E"/>
                </a:solidFill>
              </a:rPr>
              <a:t>10%  ·  $100K</a:t>
            </a:r>
            <a:endParaRPr lang="en-US" sz="1000" dirty="0"/>
          </a:p>
        </p:txBody>
      </p:sp>
      <p:sp>
        <p:nvSpPr>
          <p:cNvPr id="59" name="Shape 57"/>
          <p:cNvSpPr/>
          <p:nvPr/>
        </p:nvSpPr>
        <p:spPr>
          <a:xfrm>
            <a:off x="6309360" y="4142232"/>
            <a:ext cx="5303520" cy="146304"/>
          </a:xfrm>
          <a:prstGeom prst="rect">
            <a:avLst/>
          </a:prstGeom>
          <a:solidFill>
            <a:srgbClr val="DDCCAA"/>
          </a:solidFill>
          <a:ln w="12700">
            <a:solidFill>
              <a:srgbClr val="DDCCAA"/>
            </a:solidFill>
            <a:prstDash val="solid"/>
          </a:ln>
        </p:spPr>
      </p:sp>
      <p:sp>
        <p:nvSpPr>
          <p:cNvPr id="60" name="Shape 58"/>
          <p:cNvSpPr/>
          <p:nvPr/>
        </p:nvSpPr>
        <p:spPr>
          <a:xfrm>
            <a:off x="6309360" y="4142232"/>
            <a:ext cx="530352" cy="146304"/>
          </a:xfrm>
          <a:prstGeom prst="rect">
            <a:avLst/>
          </a:prstGeom>
          <a:solidFill>
            <a:srgbClr val="C9A84C"/>
          </a:solidFill>
          <a:ln w="12700">
            <a:solidFill>
              <a:srgbClr val="C9A84C"/>
            </a:solidFill>
            <a:prstDash val="solid"/>
          </a:ln>
        </p:spPr>
      </p:sp>
      <p:sp>
        <p:nvSpPr>
          <p:cNvPr id="61" name="Text 59"/>
          <p:cNvSpPr/>
          <p:nvPr/>
        </p:nvSpPr>
        <p:spPr>
          <a:xfrm>
            <a:off x="6309360" y="4590288"/>
            <a:ext cx="4572000" cy="292608"/>
          </a:xfrm>
          <a:prstGeom prst="rect">
            <a:avLst/>
          </a:prstGeom>
          <a:noFill/>
          <a:ln/>
        </p:spPr>
        <p:txBody>
          <a:bodyPr wrap="square" lIns="0" tIns="0" rIns="0" bIns="0" rtlCol="0" anchor="ctr"/>
          <a:lstStyle/>
          <a:p>
            <a:pPr indent="0" marL="0">
              <a:buNone/>
            </a:pPr>
            <a:r>
              <a:rPr lang="en-US" sz="1000" dirty="0">
                <a:solidFill>
                  <a:srgbClr val="444455"/>
                </a:solidFill>
              </a:rPr>
              <a:t>Working Capital Reserve</a:t>
            </a:r>
            <a:endParaRPr lang="en-US" sz="1000" dirty="0"/>
          </a:p>
        </p:txBody>
      </p:sp>
      <p:sp>
        <p:nvSpPr>
          <p:cNvPr id="62" name="Text 60"/>
          <p:cNvSpPr/>
          <p:nvPr/>
        </p:nvSpPr>
        <p:spPr>
          <a:xfrm>
            <a:off x="10241280" y="4590288"/>
            <a:ext cx="1554480" cy="292608"/>
          </a:xfrm>
          <a:prstGeom prst="rect">
            <a:avLst/>
          </a:prstGeom>
          <a:noFill/>
          <a:ln/>
        </p:spPr>
        <p:txBody>
          <a:bodyPr wrap="square" lIns="0" tIns="0" rIns="0" bIns="0" rtlCol="0" anchor="ctr"/>
          <a:lstStyle/>
          <a:p>
            <a:pPr algn="r" indent="0" marL="0">
              <a:buNone/>
            </a:pPr>
            <a:r>
              <a:rPr lang="en-US" sz="1000" b="1" dirty="0">
                <a:solidFill>
                  <a:srgbClr val="1A1A2E"/>
                </a:solidFill>
              </a:rPr>
              <a:t>10%  ·  $100K</a:t>
            </a:r>
            <a:endParaRPr lang="en-US" sz="1000" dirty="0"/>
          </a:p>
        </p:txBody>
      </p:sp>
      <p:sp>
        <p:nvSpPr>
          <p:cNvPr id="63" name="Shape 61"/>
          <p:cNvSpPr/>
          <p:nvPr/>
        </p:nvSpPr>
        <p:spPr>
          <a:xfrm>
            <a:off x="6309360" y="4919472"/>
            <a:ext cx="5303520" cy="146304"/>
          </a:xfrm>
          <a:prstGeom prst="rect">
            <a:avLst/>
          </a:prstGeom>
          <a:solidFill>
            <a:srgbClr val="DDCCAA"/>
          </a:solidFill>
          <a:ln w="12700">
            <a:solidFill>
              <a:srgbClr val="DDCCAA"/>
            </a:solidFill>
            <a:prstDash val="solid"/>
          </a:ln>
        </p:spPr>
      </p:sp>
      <p:sp>
        <p:nvSpPr>
          <p:cNvPr id="64" name="Shape 62"/>
          <p:cNvSpPr/>
          <p:nvPr/>
        </p:nvSpPr>
        <p:spPr>
          <a:xfrm>
            <a:off x="6309360" y="4919472"/>
            <a:ext cx="530352" cy="146304"/>
          </a:xfrm>
          <a:prstGeom prst="rect">
            <a:avLst/>
          </a:prstGeom>
          <a:solidFill>
            <a:srgbClr val="C9A84C"/>
          </a:solidFill>
          <a:ln w="12700">
            <a:solidFill>
              <a:srgbClr val="C9A84C"/>
            </a:solidFill>
            <a:prstDash val="solid"/>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INVESTMENT TERMS &amp; VALUATION</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Seeking $1M growth capital at a proposed $2M pre-money valuation.</a:t>
            </a:r>
            <a:endParaRPr lang="en-US" sz="1000" dirty="0"/>
          </a:p>
        </p:txBody>
      </p:sp>
      <p:sp>
        <p:nvSpPr>
          <p:cNvPr id="5" name="Shape 3"/>
          <p:cNvSpPr/>
          <p:nvPr/>
        </p:nvSpPr>
        <p:spPr>
          <a:xfrm>
            <a:off x="320040" y="1005840"/>
            <a:ext cx="3657600" cy="2011680"/>
          </a:xfrm>
          <a:prstGeom prst="rect">
            <a:avLst/>
          </a:prstGeom>
          <a:solidFill>
            <a:srgbClr val="1E2A3E"/>
          </a:solidFill>
          <a:ln w="12700">
            <a:solidFill>
              <a:srgbClr val="C9A84C"/>
            </a:solidFill>
            <a:prstDash val="solid"/>
          </a:ln>
        </p:spPr>
      </p:sp>
      <p:sp>
        <p:nvSpPr>
          <p:cNvPr id="6" name="Text 4"/>
          <p:cNvSpPr/>
          <p:nvPr/>
        </p:nvSpPr>
        <p:spPr>
          <a:xfrm>
            <a:off x="320040" y="1143000"/>
            <a:ext cx="3657600" cy="822960"/>
          </a:xfrm>
          <a:prstGeom prst="rect">
            <a:avLst/>
          </a:prstGeom>
          <a:noFill/>
          <a:ln/>
        </p:spPr>
        <p:txBody>
          <a:bodyPr wrap="square" lIns="0" tIns="0" rIns="0" bIns="0" rtlCol="0" anchor="ctr"/>
          <a:lstStyle/>
          <a:p>
            <a:pPr algn="ctr" indent="0" marL="0">
              <a:buNone/>
            </a:pPr>
            <a:r>
              <a:rPr lang="en-US" sz="3000" b="1" dirty="0">
                <a:solidFill>
                  <a:srgbClr val="C9A84C"/>
                </a:solidFill>
                <a:latin typeface="Georgia" pitchFamily="34" charset="0"/>
                <a:ea typeface="Georgia" pitchFamily="34" charset="-122"/>
                <a:cs typeface="Georgia" pitchFamily="34" charset="-120"/>
              </a:rPr>
              <a:t>$2,000,000</a:t>
            </a:r>
            <a:endParaRPr lang="en-US" sz="3000" dirty="0"/>
          </a:p>
        </p:txBody>
      </p:sp>
      <p:sp>
        <p:nvSpPr>
          <p:cNvPr id="7" name="Text 5"/>
          <p:cNvSpPr/>
          <p:nvPr/>
        </p:nvSpPr>
        <p:spPr>
          <a:xfrm>
            <a:off x="320040" y="2011680"/>
            <a:ext cx="3657600" cy="320040"/>
          </a:xfrm>
          <a:prstGeom prst="rect">
            <a:avLst/>
          </a:prstGeom>
          <a:noFill/>
          <a:ln/>
        </p:spPr>
        <p:txBody>
          <a:bodyPr wrap="square" lIns="0" tIns="0" rIns="0" bIns="0" rtlCol="0" anchor="ctr"/>
          <a:lstStyle/>
          <a:p>
            <a:pPr algn="ctr" indent="0" marL="0">
              <a:buNone/>
            </a:pPr>
            <a:r>
              <a:rPr lang="en-US" sz="1000" dirty="0">
                <a:solidFill>
                  <a:srgbClr val="8B8B9E"/>
                </a:solidFill>
              </a:rPr>
              <a:t>Pre-Money Valuation</a:t>
            </a:r>
            <a:endParaRPr lang="en-US" sz="1000" dirty="0"/>
          </a:p>
        </p:txBody>
      </p:sp>
      <p:sp>
        <p:nvSpPr>
          <p:cNvPr id="8" name="Shape 6"/>
          <p:cNvSpPr/>
          <p:nvPr/>
        </p:nvSpPr>
        <p:spPr>
          <a:xfrm>
            <a:off x="4251960" y="1005840"/>
            <a:ext cx="3657600" cy="2011680"/>
          </a:xfrm>
          <a:prstGeom prst="rect">
            <a:avLst/>
          </a:prstGeom>
          <a:solidFill>
            <a:srgbClr val="1E2A3E"/>
          </a:solidFill>
          <a:ln w="12700">
            <a:solidFill>
              <a:srgbClr val="C9A84C"/>
            </a:solidFill>
            <a:prstDash val="solid"/>
          </a:ln>
        </p:spPr>
      </p:sp>
      <p:sp>
        <p:nvSpPr>
          <p:cNvPr id="9" name="Text 7"/>
          <p:cNvSpPr/>
          <p:nvPr/>
        </p:nvSpPr>
        <p:spPr>
          <a:xfrm>
            <a:off x="4251960" y="1143000"/>
            <a:ext cx="3657600" cy="822960"/>
          </a:xfrm>
          <a:prstGeom prst="rect">
            <a:avLst/>
          </a:prstGeom>
          <a:noFill/>
          <a:ln/>
        </p:spPr>
        <p:txBody>
          <a:bodyPr wrap="square" lIns="0" tIns="0" rIns="0" bIns="0" rtlCol="0" anchor="ctr"/>
          <a:lstStyle/>
          <a:p>
            <a:pPr algn="ctr" indent="0" marL="0">
              <a:buNone/>
            </a:pPr>
            <a:r>
              <a:rPr lang="en-US" sz="3000" b="1" dirty="0">
                <a:solidFill>
                  <a:srgbClr val="C9A84C"/>
                </a:solidFill>
                <a:latin typeface="Georgia" pitchFamily="34" charset="0"/>
                <a:ea typeface="Georgia" pitchFamily="34" charset="-122"/>
                <a:cs typeface="Georgia" pitchFamily="34" charset="-120"/>
              </a:rPr>
              <a:t>$1,000,000</a:t>
            </a:r>
            <a:endParaRPr lang="en-US" sz="3000" dirty="0"/>
          </a:p>
        </p:txBody>
      </p:sp>
      <p:sp>
        <p:nvSpPr>
          <p:cNvPr id="10" name="Text 8"/>
          <p:cNvSpPr/>
          <p:nvPr/>
        </p:nvSpPr>
        <p:spPr>
          <a:xfrm>
            <a:off x="4251960" y="2011680"/>
            <a:ext cx="3657600" cy="320040"/>
          </a:xfrm>
          <a:prstGeom prst="rect">
            <a:avLst/>
          </a:prstGeom>
          <a:noFill/>
          <a:ln/>
        </p:spPr>
        <p:txBody>
          <a:bodyPr wrap="square" lIns="0" tIns="0" rIns="0" bIns="0" rtlCol="0" anchor="ctr"/>
          <a:lstStyle/>
          <a:p>
            <a:pPr algn="ctr" indent="0" marL="0">
              <a:buNone/>
            </a:pPr>
            <a:r>
              <a:rPr lang="en-US" sz="1000" dirty="0">
                <a:solidFill>
                  <a:srgbClr val="8B8B9E"/>
                </a:solidFill>
              </a:rPr>
              <a:t>Growth Capital Raise</a:t>
            </a:r>
            <a:endParaRPr lang="en-US" sz="1000" dirty="0"/>
          </a:p>
        </p:txBody>
      </p:sp>
      <p:sp>
        <p:nvSpPr>
          <p:cNvPr id="11" name="Shape 9"/>
          <p:cNvSpPr/>
          <p:nvPr/>
        </p:nvSpPr>
        <p:spPr>
          <a:xfrm>
            <a:off x="8183880" y="1005840"/>
            <a:ext cx="3657600" cy="2011680"/>
          </a:xfrm>
          <a:prstGeom prst="rect">
            <a:avLst/>
          </a:prstGeom>
          <a:solidFill>
            <a:srgbClr val="1E2A3E"/>
          </a:solidFill>
          <a:ln w="12700">
            <a:solidFill>
              <a:srgbClr val="C9A84C"/>
            </a:solidFill>
            <a:prstDash val="solid"/>
          </a:ln>
        </p:spPr>
      </p:sp>
      <p:sp>
        <p:nvSpPr>
          <p:cNvPr id="12" name="Text 10"/>
          <p:cNvSpPr/>
          <p:nvPr/>
        </p:nvSpPr>
        <p:spPr>
          <a:xfrm>
            <a:off x="8183880" y="1143000"/>
            <a:ext cx="3657600" cy="822960"/>
          </a:xfrm>
          <a:prstGeom prst="rect">
            <a:avLst/>
          </a:prstGeom>
          <a:noFill/>
          <a:ln/>
        </p:spPr>
        <p:txBody>
          <a:bodyPr wrap="square" lIns="0" tIns="0" rIns="0" bIns="0" rtlCol="0" anchor="ctr"/>
          <a:lstStyle/>
          <a:p>
            <a:pPr algn="ctr" indent="0" marL="0">
              <a:buNone/>
            </a:pPr>
            <a:r>
              <a:rPr lang="en-US" sz="3000" b="1" dirty="0">
                <a:solidFill>
                  <a:srgbClr val="C9A84C"/>
                </a:solidFill>
                <a:latin typeface="Georgia" pitchFamily="34" charset="0"/>
                <a:ea typeface="Georgia" pitchFamily="34" charset="-122"/>
                <a:cs typeface="Georgia" pitchFamily="34" charset="-120"/>
              </a:rPr>
              <a:t>$3,000,000</a:t>
            </a:r>
            <a:endParaRPr lang="en-US" sz="3000" dirty="0"/>
          </a:p>
        </p:txBody>
      </p:sp>
      <p:sp>
        <p:nvSpPr>
          <p:cNvPr id="13" name="Text 11"/>
          <p:cNvSpPr/>
          <p:nvPr/>
        </p:nvSpPr>
        <p:spPr>
          <a:xfrm>
            <a:off x="8183880" y="2011680"/>
            <a:ext cx="3657600" cy="320040"/>
          </a:xfrm>
          <a:prstGeom prst="rect">
            <a:avLst/>
          </a:prstGeom>
          <a:noFill/>
          <a:ln/>
        </p:spPr>
        <p:txBody>
          <a:bodyPr wrap="square" lIns="0" tIns="0" rIns="0" bIns="0" rtlCol="0" anchor="ctr"/>
          <a:lstStyle/>
          <a:p>
            <a:pPr algn="ctr" indent="0" marL="0">
              <a:buNone/>
            </a:pPr>
            <a:r>
              <a:rPr lang="en-US" sz="1000" dirty="0">
                <a:solidFill>
                  <a:srgbClr val="8B8B9E"/>
                </a:solidFill>
              </a:rPr>
              <a:t>Post-Money Valuation</a:t>
            </a:r>
            <a:endParaRPr lang="en-US" sz="1000" dirty="0"/>
          </a:p>
        </p:txBody>
      </p:sp>
      <p:sp>
        <p:nvSpPr>
          <p:cNvPr id="14" name="Shape 12"/>
          <p:cNvSpPr/>
          <p:nvPr/>
        </p:nvSpPr>
        <p:spPr>
          <a:xfrm>
            <a:off x="320040" y="3200400"/>
            <a:ext cx="11548872" cy="685800"/>
          </a:xfrm>
          <a:prstGeom prst="rect">
            <a:avLst/>
          </a:prstGeom>
          <a:solidFill>
            <a:srgbClr val="C9A84C"/>
          </a:solidFill>
          <a:ln w="12700">
            <a:solidFill>
              <a:srgbClr val="C9A84C"/>
            </a:solidFill>
            <a:prstDash val="solid"/>
          </a:ln>
        </p:spPr>
      </p:sp>
      <p:sp>
        <p:nvSpPr>
          <p:cNvPr id="15" name="Text 13"/>
          <p:cNvSpPr/>
          <p:nvPr/>
        </p:nvSpPr>
        <p:spPr>
          <a:xfrm>
            <a:off x="320040" y="3200400"/>
            <a:ext cx="11548872" cy="438912"/>
          </a:xfrm>
          <a:prstGeom prst="rect">
            <a:avLst/>
          </a:prstGeom>
          <a:noFill/>
          <a:ln/>
        </p:spPr>
        <p:txBody>
          <a:bodyPr wrap="square" lIns="0" tIns="0" rIns="0" bIns="0" rtlCol="0" anchor="ctr"/>
          <a:lstStyle/>
          <a:p>
            <a:pPr algn="ctr" indent="0" marL="0">
              <a:buNone/>
            </a:pPr>
            <a:r>
              <a:rPr lang="en-US" sz="2200" b="1" dirty="0">
                <a:solidFill>
                  <a:srgbClr val="1A1A2E"/>
                </a:solidFill>
                <a:latin typeface="Georgia" pitchFamily="34" charset="0"/>
                <a:ea typeface="Georgia" pitchFamily="34" charset="-122"/>
                <a:cs typeface="Georgia" pitchFamily="34" charset="-120"/>
              </a:rPr>
              <a:t>~33.3% Investor Ownership Offered</a:t>
            </a:r>
            <a:endParaRPr lang="en-US" sz="2200" dirty="0"/>
          </a:p>
        </p:txBody>
      </p:sp>
      <p:sp>
        <p:nvSpPr>
          <p:cNvPr id="16" name="Text 14"/>
          <p:cNvSpPr/>
          <p:nvPr/>
        </p:nvSpPr>
        <p:spPr>
          <a:xfrm>
            <a:off x="320040" y="3639312"/>
            <a:ext cx="11548872" cy="256032"/>
          </a:xfrm>
          <a:prstGeom prst="rect">
            <a:avLst/>
          </a:prstGeom>
          <a:noFill/>
          <a:ln/>
        </p:spPr>
        <p:txBody>
          <a:bodyPr wrap="square" lIns="0" tIns="0" rIns="0" bIns="0" rtlCol="0" anchor="ctr"/>
          <a:lstStyle/>
          <a:p>
            <a:pPr algn="ctr" indent="0" marL="0">
              <a:buNone/>
            </a:pPr>
            <a:r>
              <a:rPr lang="en-US" sz="950" dirty="0">
                <a:solidFill>
                  <a:srgbClr val="1A1A2E"/>
                </a:solidFill>
              </a:rPr>
              <a:t>Assuming the full $1M raise is completed at the $2M pre-money valuation</a:t>
            </a:r>
            <a:endParaRPr lang="en-US" sz="950" dirty="0"/>
          </a:p>
        </p:txBody>
      </p:sp>
      <p:sp>
        <p:nvSpPr>
          <p:cNvPr id="17" name="Text 15"/>
          <p:cNvSpPr/>
          <p:nvPr/>
        </p:nvSpPr>
        <p:spPr>
          <a:xfrm>
            <a:off x="320040" y="4160520"/>
            <a:ext cx="5669280" cy="365760"/>
          </a:xfrm>
          <a:prstGeom prst="rect">
            <a:avLst/>
          </a:prstGeom>
          <a:noFill/>
          <a:ln/>
        </p:spPr>
        <p:txBody>
          <a:bodyPr wrap="square" lIns="0" tIns="0" rIns="0" bIns="0" rtlCol="0" anchor="ctr"/>
          <a:lstStyle/>
          <a:p>
            <a:pPr indent="0" marL="0">
              <a:buNone/>
            </a:pPr>
            <a:r>
              <a:rPr lang="en-US" sz="1300" b="1" dirty="0">
                <a:solidFill>
                  <a:srgbClr val="C9A84C"/>
                </a:solidFill>
              </a:rPr>
              <a:t>SBA Loan Foundation</a:t>
            </a:r>
            <a:endParaRPr lang="en-US" sz="1300" dirty="0"/>
          </a:p>
        </p:txBody>
      </p:sp>
      <p:sp>
        <p:nvSpPr>
          <p:cNvPr id="18" name="Text 16"/>
          <p:cNvSpPr/>
          <p:nvPr/>
        </p:nvSpPr>
        <p:spPr>
          <a:xfrm>
            <a:off x="320040" y="4572000"/>
            <a:ext cx="5669280" cy="1097280"/>
          </a:xfrm>
          <a:prstGeom prst="rect">
            <a:avLst/>
          </a:prstGeom>
          <a:noFill/>
          <a:ln/>
        </p:spPr>
        <p:txBody>
          <a:bodyPr wrap="square" lIns="0" tIns="0" rIns="0" bIns="0" rtlCol="0" anchor="ctr"/>
          <a:lstStyle/>
          <a:p>
            <a:pPr indent="0" marL="0">
              <a:buNone/>
            </a:pPr>
            <a:r>
              <a:rPr lang="en-US" sz="1000" dirty="0">
                <a:solidFill>
                  <a:srgbClr val="8B8B9E"/>
                </a:solidFill>
              </a:rPr>
              <a:t>Loan Amount: $105,000</a:t>
            </a:r>
            <a:endParaRPr lang="en-US" sz="1000" dirty="0"/>
          </a:p>
          <a:p>
            <a:pPr indent="0" marL="0">
              <a:buNone/>
            </a:pPr>
            <a:r>
              <a:rPr lang="en-US" sz="1000" dirty="0">
                <a:solidFill>
                  <a:srgbClr val="8B8B9E"/>
                </a:solidFill>
              </a:rPr>
              <a:t>Interest Rate: ~11%  |  Term: 10 Years</a:t>
            </a:r>
            <a:endParaRPr lang="en-US" sz="1000" dirty="0"/>
          </a:p>
          <a:p>
            <a:pPr indent="0" marL="0">
              <a:buNone/>
            </a:pPr>
            <a:r>
              <a:rPr lang="en-US" sz="1000" dirty="0">
                <a:solidFill>
                  <a:srgbClr val="8B8B9E"/>
                </a:solidFill>
              </a:rPr>
              <a:t>Monthly Payment: ~$1,445  |  Annual Debt Service: ~$17,340</a:t>
            </a:r>
            <a:endParaRPr lang="en-US" sz="1000" dirty="0"/>
          </a:p>
        </p:txBody>
      </p:sp>
      <p:sp>
        <p:nvSpPr>
          <p:cNvPr id="19" name="Text 17"/>
          <p:cNvSpPr/>
          <p:nvPr/>
        </p:nvSpPr>
        <p:spPr>
          <a:xfrm>
            <a:off x="6355080" y="4160520"/>
            <a:ext cx="5669280" cy="365760"/>
          </a:xfrm>
          <a:prstGeom prst="rect">
            <a:avLst/>
          </a:prstGeom>
          <a:noFill/>
          <a:ln/>
        </p:spPr>
        <p:txBody>
          <a:bodyPr wrap="square" lIns="0" tIns="0" rIns="0" bIns="0" rtlCol="0" anchor="ctr"/>
          <a:lstStyle/>
          <a:p>
            <a:pPr indent="0" marL="0">
              <a:buNone/>
            </a:pPr>
            <a:r>
              <a:rPr lang="en-US" sz="1300" b="1" dirty="0">
                <a:solidFill>
                  <a:srgbClr val="C9A84C"/>
                </a:solidFill>
              </a:rPr>
              <a:t>Investor Takeaway</a:t>
            </a:r>
            <a:endParaRPr lang="en-US" sz="1300" dirty="0"/>
          </a:p>
        </p:txBody>
      </p:sp>
      <p:sp>
        <p:nvSpPr>
          <p:cNvPr id="20" name="Text 18"/>
          <p:cNvSpPr/>
          <p:nvPr/>
        </p:nvSpPr>
        <p:spPr>
          <a:xfrm>
            <a:off x="6355080" y="4572000"/>
            <a:ext cx="5669280" cy="1097280"/>
          </a:xfrm>
          <a:prstGeom prst="rect">
            <a:avLst/>
          </a:prstGeom>
          <a:noFill/>
          <a:ln/>
        </p:spPr>
        <p:txBody>
          <a:bodyPr wrap="square" lIns="0" tIns="0" rIns="0" bIns="0" rtlCol="0" anchor="ctr"/>
          <a:lstStyle/>
          <a:p>
            <a:pPr indent="0" marL="0">
              <a:buNone/>
            </a:pPr>
            <a:r>
              <a:rPr lang="en-US" sz="1000" dirty="0">
                <a:solidFill>
                  <a:srgbClr val="8B8B9E"/>
                </a:solidFill>
              </a:rPr>
              <a:t>RLG is deploying SBA capital efficiently as a de-risked foundation. Investor capital accelerates the growth layer — not the startup layer.</a:t>
            </a:r>
            <a:endParaRPr 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OWNERSHIP STRUCTURE</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Post-$1M Raise at $2M Pre-Money Valuation  |  LJL Family Enterprises Inc. d/b/a Royal Lifestyle Group™</a:t>
            </a:r>
            <a:endParaRPr lang="en-US" sz="1000" dirty="0"/>
          </a:p>
        </p:txBody>
      </p:sp>
      <p:sp>
        <p:nvSpPr>
          <p:cNvPr id="5" name="Shape 3"/>
          <p:cNvSpPr/>
          <p:nvPr/>
        </p:nvSpPr>
        <p:spPr>
          <a:xfrm>
            <a:off x="1188720" y="1051560"/>
            <a:ext cx="4389120" cy="365760"/>
          </a:xfrm>
          <a:prstGeom prst="rect">
            <a:avLst/>
          </a:prstGeom>
          <a:solidFill>
            <a:srgbClr val="1A1A2E"/>
          </a:solidFill>
          <a:ln w="12700">
            <a:solidFill>
              <a:srgbClr val="C9A84C"/>
            </a:solidFill>
            <a:prstDash val="solid"/>
          </a:ln>
        </p:spPr>
      </p:sp>
      <p:sp>
        <p:nvSpPr>
          <p:cNvPr id="6" name="Text 4"/>
          <p:cNvSpPr/>
          <p:nvPr/>
        </p:nvSpPr>
        <p:spPr>
          <a:xfrm>
            <a:off x="1188720" y="1051560"/>
            <a:ext cx="4389120" cy="365760"/>
          </a:xfrm>
          <a:prstGeom prst="rect">
            <a:avLst/>
          </a:prstGeom>
          <a:noFill/>
          <a:ln/>
        </p:spPr>
        <p:txBody>
          <a:bodyPr wrap="square" lIns="0" tIns="0" rIns="0" bIns="0" rtlCol="0" anchor="ctr"/>
          <a:lstStyle/>
          <a:p>
            <a:pPr algn="ctr" indent="0" marL="0">
              <a:buNone/>
            </a:pPr>
            <a:r>
              <a:rPr lang="en-US" sz="950" b="1" dirty="0">
                <a:solidFill>
                  <a:srgbClr val="C9A84C"/>
                </a:solidFill>
              </a:rPr>
              <a:t>SHAREHOLDER</a:t>
            </a:r>
            <a:endParaRPr lang="en-US" sz="950" dirty="0"/>
          </a:p>
        </p:txBody>
      </p:sp>
      <p:sp>
        <p:nvSpPr>
          <p:cNvPr id="7" name="Shape 5"/>
          <p:cNvSpPr/>
          <p:nvPr/>
        </p:nvSpPr>
        <p:spPr>
          <a:xfrm>
            <a:off x="5577840" y="1051560"/>
            <a:ext cx="2560320" cy="365760"/>
          </a:xfrm>
          <a:prstGeom prst="rect">
            <a:avLst/>
          </a:prstGeom>
          <a:solidFill>
            <a:srgbClr val="1A1A2E"/>
          </a:solidFill>
          <a:ln w="12700">
            <a:solidFill>
              <a:srgbClr val="C9A84C"/>
            </a:solidFill>
            <a:prstDash val="solid"/>
          </a:ln>
        </p:spPr>
      </p:sp>
      <p:sp>
        <p:nvSpPr>
          <p:cNvPr id="8" name="Text 6"/>
          <p:cNvSpPr/>
          <p:nvPr/>
        </p:nvSpPr>
        <p:spPr>
          <a:xfrm>
            <a:off x="5577840" y="1051560"/>
            <a:ext cx="2560320" cy="365760"/>
          </a:xfrm>
          <a:prstGeom prst="rect">
            <a:avLst/>
          </a:prstGeom>
          <a:noFill/>
          <a:ln/>
        </p:spPr>
        <p:txBody>
          <a:bodyPr wrap="square" lIns="0" tIns="0" rIns="0" bIns="0" rtlCol="0" anchor="ctr"/>
          <a:lstStyle/>
          <a:p>
            <a:pPr algn="ctr" indent="0" marL="0">
              <a:buNone/>
            </a:pPr>
            <a:r>
              <a:rPr lang="en-US" sz="950" b="1" dirty="0">
                <a:solidFill>
                  <a:srgbClr val="C9A84C"/>
                </a:solidFill>
              </a:rPr>
              <a:t>PRE-MONEY</a:t>
            </a:r>
            <a:endParaRPr lang="en-US" sz="950" dirty="0"/>
          </a:p>
        </p:txBody>
      </p:sp>
      <p:sp>
        <p:nvSpPr>
          <p:cNvPr id="9" name="Shape 7"/>
          <p:cNvSpPr/>
          <p:nvPr/>
        </p:nvSpPr>
        <p:spPr>
          <a:xfrm>
            <a:off x="8138160" y="1051560"/>
            <a:ext cx="2560320" cy="365760"/>
          </a:xfrm>
          <a:prstGeom prst="rect">
            <a:avLst/>
          </a:prstGeom>
          <a:solidFill>
            <a:srgbClr val="1A1A2E"/>
          </a:solidFill>
          <a:ln w="12700">
            <a:solidFill>
              <a:srgbClr val="C9A84C"/>
            </a:solidFill>
            <a:prstDash val="solid"/>
          </a:ln>
        </p:spPr>
      </p:sp>
      <p:sp>
        <p:nvSpPr>
          <p:cNvPr id="10" name="Text 8"/>
          <p:cNvSpPr/>
          <p:nvPr/>
        </p:nvSpPr>
        <p:spPr>
          <a:xfrm>
            <a:off x="8138160" y="1051560"/>
            <a:ext cx="2560320" cy="365760"/>
          </a:xfrm>
          <a:prstGeom prst="rect">
            <a:avLst/>
          </a:prstGeom>
          <a:noFill/>
          <a:ln/>
        </p:spPr>
        <p:txBody>
          <a:bodyPr wrap="square" lIns="0" tIns="0" rIns="0" bIns="0" rtlCol="0" anchor="ctr"/>
          <a:lstStyle/>
          <a:p>
            <a:pPr algn="ctr" indent="0" marL="0">
              <a:buNone/>
            </a:pPr>
            <a:r>
              <a:rPr lang="en-US" sz="950" b="1" dirty="0">
                <a:solidFill>
                  <a:srgbClr val="C9A84C"/>
                </a:solidFill>
              </a:rPr>
              <a:t>POST-MONEY</a:t>
            </a:r>
            <a:endParaRPr lang="en-US" sz="950" dirty="0"/>
          </a:p>
        </p:txBody>
      </p:sp>
      <p:sp>
        <p:nvSpPr>
          <p:cNvPr id="11" name="Shape 9"/>
          <p:cNvSpPr/>
          <p:nvPr/>
        </p:nvSpPr>
        <p:spPr>
          <a:xfrm>
            <a:off x="1188720" y="1463040"/>
            <a:ext cx="4389120" cy="475488"/>
          </a:xfrm>
          <a:prstGeom prst="rect">
            <a:avLst/>
          </a:prstGeom>
          <a:solidFill>
            <a:srgbClr val="1E2A3E"/>
          </a:solidFill>
          <a:ln w="12700">
            <a:solidFill>
              <a:srgbClr val="2A3A5E"/>
            </a:solidFill>
            <a:prstDash val="solid"/>
          </a:ln>
        </p:spPr>
      </p:sp>
      <p:sp>
        <p:nvSpPr>
          <p:cNvPr id="12" name="Text 10"/>
          <p:cNvSpPr/>
          <p:nvPr/>
        </p:nvSpPr>
        <p:spPr>
          <a:xfrm>
            <a:off x="1243584" y="1463040"/>
            <a:ext cx="4279392" cy="475488"/>
          </a:xfrm>
          <a:prstGeom prst="rect">
            <a:avLst/>
          </a:prstGeom>
          <a:noFill/>
          <a:ln/>
        </p:spPr>
        <p:txBody>
          <a:bodyPr wrap="square" lIns="0" tIns="0" rIns="0" bIns="0" rtlCol="0" anchor="ctr"/>
          <a:lstStyle/>
          <a:p>
            <a:pPr algn="l" indent="0" marL="0">
              <a:buNone/>
            </a:pPr>
            <a:r>
              <a:rPr lang="en-US" sz="950" b="1" dirty="0">
                <a:solidFill>
                  <a:srgbClr val="FFFFFF"/>
                </a:solidFill>
              </a:rPr>
              <a:t>Lewis J. Lowe IV  (Founder &amp; CEO)</a:t>
            </a:r>
            <a:endParaRPr lang="en-US" sz="950" dirty="0"/>
          </a:p>
        </p:txBody>
      </p:sp>
      <p:sp>
        <p:nvSpPr>
          <p:cNvPr id="13" name="Shape 11"/>
          <p:cNvSpPr/>
          <p:nvPr/>
        </p:nvSpPr>
        <p:spPr>
          <a:xfrm>
            <a:off x="5577840" y="1463040"/>
            <a:ext cx="2560320" cy="475488"/>
          </a:xfrm>
          <a:prstGeom prst="rect">
            <a:avLst/>
          </a:prstGeom>
          <a:solidFill>
            <a:srgbClr val="1E2A3E"/>
          </a:solidFill>
          <a:ln w="12700">
            <a:solidFill>
              <a:srgbClr val="2A3A5E"/>
            </a:solidFill>
            <a:prstDash val="solid"/>
          </a:ln>
        </p:spPr>
      </p:sp>
      <p:sp>
        <p:nvSpPr>
          <p:cNvPr id="14" name="Text 12"/>
          <p:cNvSpPr/>
          <p:nvPr/>
        </p:nvSpPr>
        <p:spPr>
          <a:xfrm>
            <a:off x="5632704" y="1463040"/>
            <a:ext cx="2450592" cy="475488"/>
          </a:xfrm>
          <a:prstGeom prst="rect">
            <a:avLst/>
          </a:prstGeom>
          <a:noFill/>
          <a:ln/>
        </p:spPr>
        <p:txBody>
          <a:bodyPr wrap="square" lIns="0" tIns="0" rIns="0" bIns="0" rtlCol="0" anchor="ctr"/>
          <a:lstStyle/>
          <a:p>
            <a:pPr algn="ctr" indent="0" marL="0">
              <a:buNone/>
            </a:pPr>
            <a:r>
              <a:rPr lang="en-US" sz="950" dirty="0">
                <a:solidFill>
                  <a:srgbClr val="8B8B9E"/>
                </a:solidFill>
              </a:rPr>
              <a:t>~97%</a:t>
            </a:r>
            <a:endParaRPr lang="en-US" sz="950" dirty="0"/>
          </a:p>
        </p:txBody>
      </p:sp>
      <p:sp>
        <p:nvSpPr>
          <p:cNvPr id="15" name="Shape 13"/>
          <p:cNvSpPr/>
          <p:nvPr/>
        </p:nvSpPr>
        <p:spPr>
          <a:xfrm>
            <a:off x="8138160" y="1463040"/>
            <a:ext cx="2560320" cy="475488"/>
          </a:xfrm>
          <a:prstGeom prst="rect">
            <a:avLst/>
          </a:prstGeom>
          <a:solidFill>
            <a:srgbClr val="1E2A3E"/>
          </a:solidFill>
          <a:ln w="12700">
            <a:solidFill>
              <a:srgbClr val="2A3A5E"/>
            </a:solidFill>
            <a:prstDash val="solid"/>
          </a:ln>
        </p:spPr>
      </p:sp>
      <p:sp>
        <p:nvSpPr>
          <p:cNvPr id="16" name="Text 14"/>
          <p:cNvSpPr/>
          <p:nvPr/>
        </p:nvSpPr>
        <p:spPr>
          <a:xfrm>
            <a:off x="8193024" y="1463040"/>
            <a:ext cx="2450592" cy="475488"/>
          </a:xfrm>
          <a:prstGeom prst="rect">
            <a:avLst/>
          </a:prstGeom>
          <a:noFill/>
          <a:ln/>
        </p:spPr>
        <p:txBody>
          <a:bodyPr wrap="square" lIns="0" tIns="0" rIns="0" bIns="0" rtlCol="0" anchor="ctr"/>
          <a:lstStyle/>
          <a:p>
            <a:pPr algn="ctr" indent="0" marL="0">
              <a:buNone/>
            </a:pPr>
            <a:r>
              <a:rPr lang="en-US" sz="950" b="1" dirty="0">
                <a:solidFill>
                  <a:srgbClr val="C9A84C"/>
                </a:solidFill>
              </a:rPr>
              <a:t>~65%</a:t>
            </a:r>
            <a:endParaRPr lang="en-US" sz="950" dirty="0"/>
          </a:p>
        </p:txBody>
      </p:sp>
      <p:sp>
        <p:nvSpPr>
          <p:cNvPr id="17" name="Shape 15"/>
          <p:cNvSpPr/>
          <p:nvPr/>
        </p:nvSpPr>
        <p:spPr>
          <a:xfrm>
            <a:off x="1188720" y="1975104"/>
            <a:ext cx="4389120" cy="475488"/>
          </a:xfrm>
          <a:prstGeom prst="rect">
            <a:avLst/>
          </a:prstGeom>
          <a:solidFill>
            <a:srgbClr val="16213E"/>
          </a:solidFill>
          <a:ln w="12700">
            <a:solidFill>
              <a:srgbClr val="2A3A5E"/>
            </a:solidFill>
            <a:prstDash val="solid"/>
          </a:ln>
        </p:spPr>
      </p:sp>
      <p:sp>
        <p:nvSpPr>
          <p:cNvPr id="18" name="Text 16"/>
          <p:cNvSpPr/>
          <p:nvPr/>
        </p:nvSpPr>
        <p:spPr>
          <a:xfrm>
            <a:off x="1243584" y="1975104"/>
            <a:ext cx="4279392" cy="475488"/>
          </a:xfrm>
          <a:prstGeom prst="rect">
            <a:avLst/>
          </a:prstGeom>
          <a:noFill/>
          <a:ln/>
        </p:spPr>
        <p:txBody>
          <a:bodyPr wrap="square" lIns="0" tIns="0" rIns="0" bIns="0" rtlCol="0" anchor="ctr"/>
          <a:lstStyle/>
          <a:p>
            <a:pPr algn="l" indent="0" marL="0">
              <a:buNone/>
            </a:pPr>
            <a:r>
              <a:rPr lang="en-US" sz="950" dirty="0">
                <a:solidFill>
                  <a:srgbClr val="FFFFFF"/>
                </a:solidFill>
              </a:rPr>
              <a:t>Carolyn Lowe  (Owner / $30K equity)</a:t>
            </a:r>
            <a:endParaRPr lang="en-US" sz="950" dirty="0"/>
          </a:p>
        </p:txBody>
      </p:sp>
      <p:sp>
        <p:nvSpPr>
          <p:cNvPr id="19" name="Shape 17"/>
          <p:cNvSpPr/>
          <p:nvPr/>
        </p:nvSpPr>
        <p:spPr>
          <a:xfrm>
            <a:off x="5577840" y="1975104"/>
            <a:ext cx="2560320" cy="475488"/>
          </a:xfrm>
          <a:prstGeom prst="rect">
            <a:avLst/>
          </a:prstGeom>
          <a:solidFill>
            <a:srgbClr val="16213E"/>
          </a:solidFill>
          <a:ln w="12700">
            <a:solidFill>
              <a:srgbClr val="2A3A5E"/>
            </a:solidFill>
            <a:prstDash val="solid"/>
          </a:ln>
        </p:spPr>
      </p:sp>
      <p:sp>
        <p:nvSpPr>
          <p:cNvPr id="20" name="Text 18"/>
          <p:cNvSpPr/>
          <p:nvPr/>
        </p:nvSpPr>
        <p:spPr>
          <a:xfrm>
            <a:off x="5632704" y="1975104"/>
            <a:ext cx="2450592" cy="475488"/>
          </a:xfrm>
          <a:prstGeom prst="rect">
            <a:avLst/>
          </a:prstGeom>
          <a:noFill/>
          <a:ln/>
        </p:spPr>
        <p:txBody>
          <a:bodyPr wrap="square" lIns="0" tIns="0" rIns="0" bIns="0" rtlCol="0" anchor="ctr"/>
          <a:lstStyle/>
          <a:p>
            <a:pPr algn="ctr" indent="0" marL="0">
              <a:buNone/>
            </a:pPr>
            <a:r>
              <a:rPr lang="en-US" sz="950" dirty="0">
                <a:solidFill>
                  <a:srgbClr val="8B8B9E"/>
                </a:solidFill>
              </a:rPr>
              <a:t>~3%</a:t>
            </a:r>
            <a:endParaRPr lang="en-US" sz="950" dirty="0"/>
          </a:p>
        </p:txBody>
      </p:sp>
      <p:sp>
        <p:nvSpPr>
          <p:cNvPr id="21" name="Shape 19"/>
          <p:cNvSpPr/>
          <p:nvPr/>
        </p:nvSpPr>
        <p:spPr>
          <a:xfrm>
            <a:off x="8138160" y="1975104"/>
            <a:ext cx="2560320" cy="475488"/>
          </a:xfrm>
          <a:prstGeom prst="rect">
            <a:avLst/>
          </a:prstGeom>
          <a:solidFill>
            <a:srgbClr val="16213E"/>
          </a:solidFill>
          <a:ln w="12700">
            <a:solidFill>
              <a:srgbClr val="2A3A5E"/>
            </a:solidFill>
            <a:prstDash val="solid"/>
          </a:ln>
        </p:spPr>
      </p:sp>
      <p:sp>
        <p:nvSpPr>
          <p:cNvPr id="22" name="Text 20"/>
          <p:cNvSpPr/>
          <p:nvPr/>
        </p:nvSpPr>
        <p:spPr>
          <a:xfrm>
            <a:off x="8193024" y="1975104"/>
            <a:ext cx="2450592" cy="475488"/>
          </a:xfrm>
          <a:prstGeom prst="rect">
            <a:avLst/>
          </a:prstGeom>
          <a:noFill/>
          <a:ln/>
        </p:spPr>
        <p:txBody>
          <a:bodyPr wrap="square" lIns="0" tIns="0" rIns="0" bIns="0" rtlCol="0" anchor="ctr"/>
          <a:lstStyle/>
          <a:p>
            <a:pPr algn="ctr" indent="0" marL="0">
              <a:buNone/>
            </a:pPr>
            <a:r>
              <a:rPr lang="en-US" sz="950" dirty="0">
                <a:solidFill>
                  <a:srgbClr val="FFFFFF"/>
                </a:solidFill>
              </a:rPr>
              <a:t>~2%</a:t>
            </a:r>
            <a:endParaRPr lang="en-US" sz="950" dirty="0"/>
          </a:p>
        </p:txBody>
      </p:sp>
      <p:sp>
        <p:nvSpPr>
          <p:cNvPr id="23" name="Shape 21"/>
          <p:cNvSpPr/>
          <p:nvPr/>
        </p:nvSpPr>
        <p:spPr>
          <a:xfrm>
            <a:off x="1188720" y="2487168"/>
            <a:ext cx="4389120" cy="475488"/>
          </a:xfrm>
          <a:prstGeom prst="rect">
            <a:avLst/>
          </a:prstGeom>
          <a:solidFill>
            <a:srgbClr val="1E2A3E"/>
          </a:solidFill>
          <a:ln w="12700">
            <a:solidFill>
              <a:srgbClr val="2A3A5E"/>
            </a:solidFill>
            <a:prstDash val="solid"/>
          </a:ln>
        </p:spPr>
      </p:sp>
      <p:sp>
        <p:nvSpPr>
          <p:cNvPr id="24" name="Text 22"/>
          <p:cNvSpPr/>
          <p:nvPr/>
        </p:nvSpPr>
        <p:spPr>
          <a:xfrm>
            <a:off x="1243584" y="2487168"/>
            <a:ext cx="4279392" cy="475488"/>
          </a:xfrm>
          <a:prstGeom prst="rect">
            <a:avLst/>
          </a:prstGeom>
          <a:noFill/>
          <a:ln/>
        </p:spPr>
        <p:txBody>
          <a:bodyPr wrap="square" lIns="0" tIns="0" rIns="0" bIns="0" rtlCol="0" anchor="ctr"/>
          <a:lstStyle/>
          <a:p>
            <a:pPr algn="l" indent="0" marL="0">
              <a:buNone/>
            </a:pPr>
            <a:r>
              <a:rPr lang="en-US" sz="950" b="1" dirty="0">
                <a:solidFill>
                  <a:srgbClr val="C9A84C"/>
                </a:solidFill>
              </a:rPr>
              <a:t>Angel Investors  (New — $1M Raise)</a:t>
            </a:r>
            <a:endParaRPr lang="en-US" sz="950" dirty="0"/>
          </a:p>
        </p:txBody>
      </p:sp>
      <p:sp>
        <p:nvSpPr>
          <p:cNvPr id="25" name="Shape 23"/>
          <p:cNvSpPr/>
          <p:nvPr/>
        </p:nvSpPr>
        <p:spPr>
          <a:xfrm>
            <a:off x="5577840" y="2487168"/>
            <a:ext cx="2560320" cy="475488"/>
          </a:xfrm>
          <a:prstGeom prst="rect">
            <a:avLst/>
          </a:prstGeom>
          <a:solidFill>
            <a:srgbClr val="1E2A3E"/>
          </a:solidFill>
          <a:ln w="12700">
            <a:solidFill>
              <a:srgbClr val="2A3A5E"/>
            </a:solidFill>
            <a:prstDash val="solid"/>
          </a:ln>
        </p:spPr>
      </p:sp>
      <p:sp>
        <p:nvSpPr>
          <p:cNvPr id="26" name="Text 24"/>
          <p:cNvSpPr/>
          <p:nvPr/>
        </p:nvSpPr>
        <p:spPr>
          <a:xfrm>
            <a:off x="5632704" y="2487168"/>
            <a:ext cx="2450592" cy="475488"/>
          </a:xfrm>
          <a:prstGeom prst="rect">
            <a:avLst/>
          </a:prstGeom>
          <a:noFill/>
          <a:ln/>
        </p:spPr>
        <p:txBody>
          <a:bodyPr wrap="square" lIns="0" tIns="0" rIns="0" bIns="0" rtlCol="0" anchor="ctr"/>
          <a:lstStyle/>
          <a:p>
            <a:pPr algn="ctr" indent="0" marL="0">
              <a:buNone/>
            </a:pPr>
            <a:r>
              <a:rPr lang="en-US" sz="950" dirty="0">
                <a:solidFill>
                  <a:srgbClr val="8B8B9E"/>
                </a:solidFill>
              </a:rPr>
              <a:t>—</a:t>
            </a:r>
            <a:endParaRPr lang="en-US" sz="950" dirty="0"/>
          </a:p>
        </p:txBody>
      </p:sp>
      <p:sp>
        <p:nvSpPr>
          <p:cNvPr id="27" name="Shape 25"/>
          <p:cNvSpPr/>
          <p:nvPr/>
        </p:nvSpPr>
        <p:spPr>
          <a:xfrm>
            <a:off x="8138160" y="2487168"/>
            <a:ext cx="2560320" cy="475488"/>
          </a:xfrm>
          <a:prstGeom prst="rect">
            <a:avLst/>
          </a:prstGeom>
          <a:solidFill>
            <a:srgbClr val="1E2A3E"/>
          </a:solidFill>
          <a:ln w="12700">
            <a:solidFill>
              <a:srgbClr val="2A3A5E"/>
            </a:solidFill>
            <a:prstDash val="solid"/>
          </a:ln>
        </p:spPr>
      </p:sp>
      <p:sp>
        <p:nvSpPr>
          <p:cNvPr id="28" name="Text 26"/>
          <p:cNvSpPr/>
          <p:nvPr/>
        </p:nvSpPr>
        <p:spPr>
          <a:xfrm>
            <a:off x="8193024" y="2487168"/>
            <a:ext cx="2450592" cy="475488"/>
          </a:xfrm>
          <a:prstGeom prst="rect">
            <a:avLst/>
          </a:prstGeom>
          <a:noFill/>
          <a:ln/>
        </p:spPr>
        <p:txBody>
          <a:bodyPr wrap="square" lIns="0" tIns="0" rIns="0" bIns="0" rtlCol="0" anchor="ctr"/>
          <a:lstStyle/>
          <a:p>
            <a:pPr algn="ctr" indent="0" marL="0">
              <a:buNone/>
            </a:pPr>
            <a:r>
              <a:rPr lang="en-US" sz="950" b="1" dirty="0">
                <a:solidFill>
                  <a:srgbClr val="C9A84C"/>
                </a:solidFill>
              </a:rPr>
              <a:t>~33%</a:t>
            </a:r>
            <a:endParaRPr lang="en-US" sz="950" dirty="0"/>
          </a:p>
        </p:txBody>
      </p:sp>
      <p:sp>
        <p:nvSpPr>
          <p:cNvPr id="29" name="Shape 27"/>
          <p:cNvSpPr/>
          <p:nvPr/>
        </p:nvSpPr>
        <p:spPr>
          <a:xfrm>
            <a:off x="1188720" y="3017520"/>
            <a:ext cx="9509760" cy="475488"/>
          </a:xfrm>
          <a:prstGeom prst="rect">
            <a:avLst/>
          </a:prstGeom>
          <a:solidFill>
            <a:srgbClr val="C9A84C"/>
          </a:solidFill>
          <a:ln w="12700">
            <a:solidFill>
              <a:srgbClr val="C9A84C"/>
            </a:solidFill>
            <a:prstDash val="solid"/>
          </a:ln>
        </p:spPr>
      </p:sp>
      <p:sp>
        <p:nvSpPr>
          <p:cNvPr id="30" name="Text 28"/>
          <p:cNvSpPr/>
          <p:nvPr/>
        </p:nvSpPr>
        <p:spPr>
          <a:xfrm>
            <a:off x="1298448" y="3017520"/>
            <a:ext cx="4169664" cy="475488"/>
          </a:xfrm>
          <a:prstGeom prst="rect">
            <a:avLst/>
          </a:prstGeom>
          <a:noFill/>
          <a:ln/>
        </p:spPr>
        <p:txBody>
          <a:bodyPr wrap="square" lIns="0" tIns="0" rIns="0" bIns="0" rtlCol="0" anchor="ctr"/>
          <a:lstStyle/>
          <a:p>
            <a:pPr algn="l" indent="0" marL="0">
              <a:buNone/>
            </a:pPr>
            <a:r>
              <a:rPr lang="en-US" sz="1100" b="1" dirty="0">
                <a:solidFill>
                  <a:srgbClr val="1A1A2E"/>
                </a:solidFill>
              </a:rPr>
              <a:t>TOTAL</a:t>
            </a:r>
            <a:endParaRPr lang="en-US" sz="1100" dirty="0"/>
          </a:p>
        </p:txBody>
      </p:sp>
      <p:sp>
        <p:nvSpPr>
          <p:cNvPr id="31" name="Text 29"/>
          <p:cNvSpPr/>
          <p:nvPr/>
        </p:nvSpPr>
        <p:spPr>
          <a:xfrm>
            <a:off x="5687568" y="3017520"/>
            <a:ext cx="2340864" cy="475488"/>
          </a:xfrm>
          <a:prstGeom prst="rect">
            <a:avLst/>
          </a:prstGeom>
          <a:noFill/>
          <a:ln/>
        </p:spPr>
        <p:txBody>
          <a:bodyPr wrap="square" lIns="0" tIns="0" rIns="0" bIns="0" rtlCol="0" anchor="ctr"/>
          <a:lstStyle/>
          <a:p>
            <a:pPr algn="ctr" indent="0" marL="0">
              <a:buNone/>
            </a:pPr>
            <a:r>
              <a:rPr lang="en-US" sz="1100" b="1" dirty="0">
                <a:solidFill>
                  <a:srgbClr val="1A1A2E"/>
                </a:solidFill>
              </a:rPr>
              <a:t>100%</a:t>
            </a:r>
            <a:endParaRPr lang="en-US" sz="1100" dirty="0"/>
          </a:p>
        </p:txBody>
      </p:sp>
      <p:sp>
        <p:nvSpPr>
          <p:cNvPr id="32" name="Text 30"/>
          <p:cNvSpPr/>
          <p:nvPr/>
        </p:nvSpPr>
        <p:spPr>
          <a:xfrm>
            <a:off x="8247888" y="3017520"/>
            <a:ext cx="2340864" cy="475488"/>
          </a:xfrm>
          <a:prstGeom prst="rect">
            <a:avLst/>
          </a:prstGeom>
          <a:noFill/>
          <a:ln/>
        </p:spPr>
        <p:txBody>
          <a:bodyPr wrap="square" lIns="0" tIns="0" rIns="0" bIns="0" rtlCol="0" anchor="ctr"/>
          <a:lstStyle/>
          <a:p>
            <a:pPr algn="ctr" indent="0" marL="0">
              <a:buNone/>
            </a:pPr>
            <a:r>
              <a:rPr lang="en-US" sz="1100" b="1" dirty="0">
                <a:solidFill>
                  <a:srgbClr val="1A1A2E"/>
                </a:solidFill>
              </a:rPr>
              <a:t>100%</a:t>
            </a:r>
            <a:endParaRPr lang="en-US" sz="1100" dirty="0"/>
          </a:p>
        </p:txBody>
      </p:sp>
      <p:sp>
        <p:nvSpPr>
          <p:cNvPr id="33" name="Shape 31"/>
          <p:cNvSpPr/>
          <p:nvPr/>
        </p:nvSpPr>
        <p:spPr>
          <a:xfrm>
            <a:off x="365760" y="3703320"/>
            <a:ext cx="5303520" cy="2606040"/>
          </a:xfrm>
          <a:prstGeom prst="rect">
            <a:avLst/>
          </a:prstGeom>
          <a:solidFill>
            <a:srgbClr val="1E2A3E"/>
          </a:solidFill>
          <a:ln w="12700">
            <a:solidFill>
              <a:srgbClr val="C9A84C"/>
            </a:solidFill>
            <a:prstDash val="solid"/>
          </a:ln>
        </p:spPr>
      </p:sp>
      <p:sp>
        <p:nvSpPr>
          <p:cNvPr id="34" name="Text 32"/>
          <p:cNvSpPr/>
          <p:nvPr/>
        </p:nvSpPr>
        <p:spPr>
          <a:xfrm>
            <a:off x="548640" y="3794760"/>
            <a:ext cx="4937760" cy="347472"/>
          </a:xfrm>
          <a:prstGeom prst="rect">
            <a:avLst/>
          </a:prstGeom>
          <a:noFill/>
          <a:ln/>
        </p:spPr>
        <p:txBody>
          <a:bodyPr wrap="square" lIns="0" tIns="0" rIns="0" bIns="0" rtlCol="0" anchor="ctr"/>
          <a:lstStyle/>
          <a:p>
            <a:pPr indent="0" marL="0">
              <a:buNone/>
            </a:pPr>
            <a:r>
              <a:rPr lang="en-US" sz="1200" b="1" dirty="0">
                <a:solidFill>
                  <a:srgbClr val="C9A84C"/>
                </a:solidFill>
              </a:rPr>
              <a:t>DEAL TERMS</a:t>
            </a:r>
            <a:endParaRPr lang="en-US" sz="1200" dirty="0"/>
          </a:p>
        </p:txBody>
      </p:sp>
      <p:sp>
        <p:nvSpPr>
          <p:cNvPr id="35" name="Text 33"/>
          <p:cNvSpPr/>
          <p:nvPr/>
        </p:nvSpPr>
        <p:spPr>
          <a:xfrm>
            <a:off x="548640" y="4233672"/>
            <a:ext cx="2926080" cy="347472"/>
          </a:xfrm>
          <a:prstGeom prst="rect">
            <a:avLst/>
          </a:prstGeom>
          <a:noFill/>
          <a:ln/>
        </p:spPr>
        <p:txBody>
          <a:bodyPr wrap="square" lIns="0" tIns="0" rIns="0" bIns="0" rtlCol="0" anchor="ctr"/>
          <a:lstStyle/>
          <a:p>
            <a:pPr indent="0" marL="0">
              <a:buNone/>
            </a:pPr>
            <a:r>
              <a:rPr lang="en-US" sz="1000" dirty="0">
                <a:solidFill>
                  <a:srgbClr val="8B8B9E"/>
                </a:solidFill>
              </a:rPr>
              <a:t>Pre-Money Valuation:</a:t>
            </a:r>
            <a:endParaRPr lang="en-US" sz="1000" dirty="0"/>
          </a:p>
        </p:txBody>
      </p:sp>
      <p:sp>
        <p:nvSpPr>
          <p:cNvPr id="36" name="Text 34"/>
          <p:cNvSpPr/>
          <p:nvPr/>
        </p:nvSpPr>
        <p:spPr>
          <a:xfrm>
            <a:off x="3474720" y="4233672"/>
            <a:ext cx="2011680" cy="347472"/>
          </a:xfrm>
          <a:prstGeom prst="rect">
            <a:avLst/>
          </a:prstGeom>
          <a:noFill/>
          <a:ln/>
        </p:spPr>
        <p:txBody>
          <a:bodyPr wrap="square" lIns="0" tIns="0" rIns="0" bIns="0" rtlCol="0" anchor="ctr"/>
          <a:lstStyle/>
          <a:p>
            <a:pPr algn="r" indent="0" marL="0">
              <a:buNone/>
            </a:pPr>
            <a:r>
              <a:rPr lang="en-US" sz="1000" b="1" dirty="0">
                <a:solidFill>
                  <a:srgbClr val="FFFFFF"/>
                </a:solidFill>
              </a:rPr>
              <a:t>$2,000,000</a:t>
            </a:r>
            <a:endParaRPr lang="en-US" sz="1000" dirty="0"/>
          </a:p>
        </p:txBody>
      </p:sp>
      <p:sp>
        <p:nvSpPr>
          <p:cNvPr id="37" name="Text 35"/>
          <p:cNvSpPr/>
          <p:nvPr/>
        </p:nvSpPr>
        <p:spPr>
          <a:xfrm>
            <a:off x="548640" y="4626864"/>
            <a:ext cx="2926080" cy="347472"/>
          </a:xfrm>
          <a:prstGeom prst="rect">
            <a:avLst/>
          </a:prstGeom>
          <a:noFill/>
          <a:ln/>
        </p:spPr>
        <p:txBody>
          <a:bodyPr wrap="square" lIns="0" tIns="0" rIns="0" bIns="0" rtlCol="0" anchor="ctr"/>
          <a:lstStyle/>
          <a:p>
            <a:pPr indent="0" marL="0">
              <a:buNone/>
            </a:pPr>
            <a:r>
              <a:rPr lang="en-US" sz="1000" dirty="0">
                <a:solidFill>
                  <a:srgbClr val="8B8B9E"/>
                </a:solidFill>
              </a:rPr>
              <a:t>Capital Raise:</a:t>
            </a:r>
            <a:endParaRPr lang="en-US" sz="1000" dirty="0"/>
          </a:p>
        </p:txBody>
      </p:sp>
      <p:sp>
        <p:nvSpPr>
          <p:cNvPr id="38" name="Text 36"/>
          <p:cNvSpPr/>
          <p:nvPr/>
        </p:nvSpPr>
        <p:spPr>
          <a:xfrm>
            <a:off x="3474720" y="4626864"/>
            <a:ext cx="2011680" cy="347472"/>
          </a:xfrm>
          <a:prstGeom prst="rect">
            <a:avLst/>
          </a:prstGeom>
          <a:noFill/>
          <a:ln/>
        </p:spPr>
        <p:txBody>
          <a:bodyPr wrap="square" lIns="0" tIns="0" rIns="0" bIns="0" rtlCol="0" anchor="ctr"/>
          <a:lstStyle/>
          <a:p>
            <a:pPr algn="r" indent="0" marL="0">
              <a:buNone/>
            </a:pPr>
            <a:r>
              <a:rPr lang="en-US" sz="1000" b="1" dirty="0">
                <a:solidFill>
                  <a:srgbClr val="FFFFFF"/>
                </a:solidFill>
              </a:rPr>
              <a:t>$1,000,000</a:t>
            </a:r>
            <a:endParaRPr lang="en-US" sz="1000" dirty="0"/>
          </a:p>
        </p:txBody>
      </p:sp>
      <p:sp>
        <p:nvSpPr>
          <p:cNvPr id="39" name="Text 37"/>
          <p:cNvSpPr/>
          <p:nvPr/>
        </p:nvSpPr>
        <p:spPr>
          <a:xfrm>
            <a:off x="548640" y="5020056"/>
            <a:ext cx="2926080" cy="347472"/>
          </a:xfrm>
          <a:prstGeom prst="rect">
            <a:avLst/>
          </a:prstGeom>
          <a:noFill/>
          <a:ln/>
        </p:spPr>
        <p:txBody>
          <a:bodyPr wrap="square" lIns="0" tIns="0" rIns="0" bIns="0" rtlCol="0" anchor="ctr"/>
          <a:lstStyle/>
          <a:p>
            <a:pPr indent="0" marL="0">
              <a:buNone/>
            </a:pPr>
            <a:r>
              <a:rPr lang="en-US" sz="1000" dirty="0">
                <a:solidFill>
                  <a:srgbClr val="8B8B9E"/>
                </a:solidFill>
              </a:rPr>
              <a:t>Post-Money Valuation:</a:t>
            </a:r>
            <a:endParaRPr lang="en-US" sz="1000" dirty="0"/>
          </a:p>
        </p:txBody>
      </p:sp>
      <p:sp>
        <p:nvSpPr>
          <p:cNvPr id="40" name="Text 38"/>
          <p:cNvSpPr/>
          <p:nvPr/>
        </p:nvSpPr>
        <p:spPr>
          <a:xfrm>
            <a:off x="3474720" y="5020056"/>
            <a:ext cx="2011680" cy="347472"/>
          </a:xfrm>
          <a:prstGeom prst="rect">
            <a:avLst/>
          </a:prstGeom>
          <a:noFill/>
          <a:ln/>
        </p:spPr>
        <p:txBody>
          <a:bodyPr wrap="square" lIns="0" tIns="0" rIns="0" bIns="0" rtlCol="0" anchor="ctr"/>
          <a:lstStyle/>
          <a:p>
            <a:pPr algn="r" indent="0" marL="0">
              <a:buNone/>
            </a:pPr>
            <a:r>
              <a:rPr lang="en-US" sz="1000" b="1" dirty="0">
                <a:solidFill>
                  <a:srgbClr val="FFFFFF"/>
                </a:solidFill>
              </a:rPr>
              <a:t>$3,000,000</a:t>
            </a:r>
            <a:endParaRPr lang="en-US" sz="1000" dirty="0"/>
          </a:p>
        </p:txBody>
      </p:sp>
      <p:sp>
        <p:nvSpPr>
          <p:cNvPr id="41" name="Text 39"/>
          <p:cNvSpPr/>
          <p:nvPr/>
        </p:nvSpPr>
        <p:spPr>
          <a:xfrm>
            <a:off x="548640" y="5413248"/>
            <a:ext cx="2926080" cy="347472"/>
          </a:xfrm>
          <a:prstGeom prst="rect">
            <a:avLst/>
          </a:prstGeom>
          <a:noFill/>
          <a:ln/>
        </p:spPr>
        <p:txBody>
          <a:bodyPr wrap="square" lIns="0" tIns="0" rIns="0" bIns="0" rtlCol="0" anchor="ctr"/>
          <a:lstStyle/>
          <a:p>
            <a:pPr indent="0" marL="0">
              <a:buNone/>
            </a:pPr>
            <a:r>
              <a:rPr lang="en-US" sz="1000" dirty="0">
                <a:solidFill>
                  <a:srgbClr val="8B8B9E"/>
                </a:solidFill>
              </a:rPr>
              <a:t>Investor Ownership:</a:t>
            </a:r>
            <a:endParaRPr lang="en-US" sz="1000" dirty="0"/>
          </a:p>
        </p:txBody>
      </p:sp>
      <p:sp>
        <p:nvSpPr>
          <p:cNvPr id="42" name="Text 40"/>
          <p:cNvSpPr/>
          <p:nvPr/>
        </p:nvSpPr>
        <p:spPr>
          <a:xfrm>
            <a:off x="3474720" y="5413248"/>
            <a:ext cx="2011680" cy="347472"/>
          </a:xfrm>
          <a:prstGeom prst="rect">
            <a:avLst/>
          </a:prstGeom>
          <a:noFill/>
          <a:ln/>
        </p:spPr>
        <p:txBody>
          <a:bodyPr wrap="square" lIns="0" tIns="0" rIns="0" bIns="0" rtlCol="0" anchor="ctr"/>
          <a:lstStyle/>
          <a:p>
            <a:pPr algn="r" indent="0" marL="0">
              <a:buNone/>
            </a:pPr>
            <a:r>
              <a:rPr lang="en-US" sz="1000" b="1" dirty="0">
                <a:solidFill>
                  <a:srgbClr val="FFFFFF"/>
                </a:solidFill>
              </a:rPr>
              <a:t>~33%</a:t>
            </a:r>
            <a:endParaRPr lang="en-US" sz="1000" dirty="0"/>
          </a:p>
        </p:txBody>
      </p:sp>
      <p:sp>
        <p:nvSpPr>
          <p:cNvPr id="43" name="Text 41"/>
          <p:cNvSpPr/>
          <p:nvPr/>
        </p:nvSpPr>
        <p:spPr>
          <a:xfrm>
            <a:off x="548640" y="5806440"/>
            <a:ext cx="2926080" cy="347472"/>
          </a:xfrm>
          <a:prstGeom prst="rect">
            <a:avLst/>
          </a:prstGeom>
          <a:noFill/>
          <a:ln/>
        </p:spPr>
        <p:txBody>
          <a:bodyPr wrap="square" lIns="0" tIns="0" rIns="0" bIns="0" rtlCol="0" anchor="ctr"/>
          <a:lstStyle/>
          <a:p>
            <a:pPr indent="0" marL="0">
              <a:buNone/>
            </a:pPr>
            <a:r>
              <a:rPr lang="en-US" sz="1000" dirty="0">
                <a:solidFill>
                  <a:srgbClr val="8B8B9E"/>
                </a:solidFill>
              </a:rPr>
              <a:t>Security Type:</a:t>
            </a:r>
            <a:endParaRPr lang="en-US" sz="1000" dirty="0"/>
          </a:p>
        </p:txBody>
      </p:sp>
      <p:sp>
        <p:nvSpPr>
          <p:cNvPr id="44" name="Text 42"/>
          <p:cNvSpPr/>
          <p:nvPr/>
        </p:nvSpPr>
        <p:spPr>
          <a:xfrm>
            <a:off x="3474720" y="5806440"/>
            <a:ext cx="2011680" cy="347472"/>
          </a:xfrm>
          <a:prstGeom prst="rect">
            <a:avLst/>
          </a:prstGeom>
          <a:noFill/>
          <a:ln/>
        </p:spPr>
        <p:txBody>
          <a:bodyPr wrap="square" lIns="0" tIns="0" rIns="0" bIns="0" rtlCol="0" anchor="ctr"/>
          <a:lstStyle/>
          <a:p>
            <a:pPr algn="r" indent="0" marL="0">
              <a:buNone/>
            </a:pPr>
            <a:r>
              <a:rPr lang="en-US" sz="1000" b="1" dirty="0">
                <a:solidFill>
                  <a:srgbClr val="FFFFFF"/>
                </a:solidFill>
              </a:rPr>
              <a:t>Common Equity</a:t>
            </a:r>
            <a:endParaRPr lang="en-US" sz="1000" dirty="0"/>
          </a:p>
        </p:txBody>
      </p:sp>
      <p:sp>
        <p:nvSpPr>
          <p:cNvPr id="45" name="Shape 43"/>
          <p:cNvSpPr/>
          <p:nvPr/>
        </p:nvSpPr>
        <p:spPr>
          <a:xfrm>
            <a:off x="6217920" y="3703320"/>
            <a:ext cx="5577840" cy="2606040"/>
          </a:xfrm>
          <a:prstGeom prst="rect">
            <a:avLst/>
          </a:prstGeom>
          <a:solidFill>
            <a:srgbClr val="1E2A3E"/>
          </a:solidFill>
          <a:ln w="12700">
            <a:solidFill>
              <a:srgbClr val="C9A84C"/>
            </a:solidFill>
            <a:prstDash val="solid"/>
          </a:ln>
        </p:spPr>
      </p:sp>
      <p:sp>
        <p:nvSpPr>
          <p:cNvPr id="46" name="Text 44"/>
          <p:cNvSpPr/>
          <p:nvPr/>
        </p:nvSpPr>
        <p:spPr>
          <a:xfrm>
            <a:off x="6400800" y="3794760"/>
            <a:ext cx="5212080" cy="347472"/>
          </a:xfrm>
          <a:prstGeom prst="rect">
            <a:avLst/>
          </a:prstGeom>
          <a:noFill/>
          <a:ln/>
        </p:spPr>
        <p:txBody>
          <a:bodyPr wrap="square" lIns="0" tIns="0" rIns="0" bIns="0" rtlCol="0" anchor="ctr"/>
          <a:lstStyle/>
          <a:p>
            <a:pPr indent="0" marL="0">
              <a:buNone/>
            </a:pPr>
            <a:r>
              <a:rPr lang="en-US" sz="1200" b="1" dirty="0">
                <a:solidFill>
                  <a:srgbClr val="C9A84C"/>
                </a:solidFill>
              </a:rPr>
              <a:t>COMPANY DETAILS</a:t>
            </a:r>
            <a:endParaRPr lang="en-US" sz="1200" dirty="0"/>
          </a:p>
        </p:txBody>
      </p:sp>
      <p:sp>
        <p:nvSpPr>
          <p:cNvPr id="47" name="Text 45"/>
          <p:cNvSpPr/>
          <p:nvPr/>
        </p:nvSpPr>
        <p:spPr>
          <a:xfrm>
            <a:off x="6400800" y="4233672"/>
            <a:ext cx="2560320" cy="347472"/>
          </a:xfrm>
          <a:prstGeom prst="rect">
            <a:avLst/>
          </a:prstGeom>
          <a:noFill/>
          <a:ln/>
        </p:spPr>
        <p:txBody>
          <a:bodyPr wrap="square" lIns="0" tIns="0" rIns="0" bIns="0" rtlCol="0" anchor="ctr"/>
          <a:lstStyle/>
          <a:p>
            <a:pPr indent="0" marL="0">
              <a:buNone/>
            </a:pPr>
            <a:r>
              <a:rPr lang="en-US" sz="1000" dirty="0">
                <a:solidFill>
                  <a:srgbClr val="8B8B9E"/>
                </a:solidFill>
              </a:rPr>
              <a:t>Legal Entity:</a:t>
            </a:r>
            <a:endParaRPr lang="en-US" sz="1000" dirty="0"/>
          </a:p>
        </p:txBody>
      </p:sp>
      <p:sp>
        <p:nvSpPr>
          <p:cNvPr id="48" name="Text 46"/>
          <p:cNvSpPr/>
          <p:nvPr/>
        </p:nvSpPr>
        <p:spPr>
          <a:xfrm>
            <a:off x="8961120" y="4233672"/>
            <a:ext cx="2651760" cy="347472"/>
          </a:xfrm>
          <a:prstGeom prst="rect">
            <a:avLst/>
          </a:prstGeom>
          <a:noFill/>
          <a:ln/>
        </p:spPr>
        <p:txBody>
          <a:bodyPr wrap="square" lIns="0" tIns="0" rIns="0" bIns="0" rtlCol="0" anchor="ctr"/>
          <a:lstStyle/>
          <a:p>
            <a:pPr algn="r" indent="0" marL="0">
              <a:buNone/>
            </a:pPr>
            <a:r>
              <a:rPr lang="en-US" sz="1000" b="1" dirty="0">
                <a:solidFill>
                  <a:srgbClr val="FFFFFF"/>
                </a:solidFill>
              </a:rPr>
              <a:t>LJL Family Enterprises Inc. (AZ C-Corp)</a:t>
            </a:r>
            <a:endParaRPr lang="en-US" sz="1000" dirty="0"/>
          </a:p>
        </p:txBody>
      </p:sp>
      <p:sp>
        <p:nvSpPr>
          <p:cNvPr id="49" name="Text 47"/>
          <p:cNvSpPr/>
          <p:nvPr/>
        </p:nvSpPr>
        <p:spPr>
          <a:xfrm>
            <a:off x="6400800" y="4626864"/>
            <a:ext cx="2560320" cy="347472"/>
          </a:xfrm>
          <a:prstGeom prst="rect">
            <a:avLst/>
          </a:prstGeom>
          <a:noFill/>
          <a:ln/>
        </p:spPr>
        <p:txBody>
          <a:bodyPr wrap="square" lIns="0" tIns="0" rIns="0" bIns="0" rtlCol="0" anchor="ctr"/>
          <a:lstStyle/>
          <a:p>
            <a:pPr indent="0" marL="0">
              <a:buNone/>
            </a:pPr>
            <a:r>
              <a:rPr lang="en-US" sz="1000" dirty="0">
                <a:solidFill>
                  <a:srgbClr val="8B8B9E"/>
                </a:solidFill>
              </a:rPr>
              <a:t>EIN:</a:t>
            </a:r>
            <a:endParaRPr lang="en-US" sz="1000" dirty="0"/>
          </a:p>
        </p:txBody>
      </p:sp>
      <p:sp>
        <p:nvSpPr>
          <p:cNvPr id="50" name="Text 48"/>
          <p:cNvSpPr/>
          <p:nvPr/>
        </p:nvSpPr>
        <p:spPr>
          <a:xfrm>
            <a:off x="8961120" y="4626864"/>
            <a:ext cx="2651760" cy="347472"/>
          </a:xfrm>
          <a:prstGeom prst="rect">
            <a:avLst/>
          </a:prstGeom>
          <a:noFill/>
          <a:ln/>
        </p:spPr>
        <p:txBody>
          <a:bodyPr wrap="square" lIns="0" tIns="0" rIns="0" bIns="0" rtlCol="0" anchor="ctr"/>
          <a:lstStyle/>
          <a:p>
            <a:pPr algn="r" indent="0" marL="0">
              <a:buNone/>
            </a:pPr>
            <a:r>
              <a:rPr lang="en-US" sz="1000" b="1" dirty="0">
                <a:solidFill>
                  <a:srgbClr val="FFFFFF"/>
                </a:solidFill>
              </a:rPr>
              <a:t>87-4410605</a:t>
            </a:r>
            <a:endParaRPr lang="en-US" sz="1000" dirty="0"/>
          </a:p>
        </p:txBody>
      </p:sp>
      <p:sp>
        <p:nvSpPr>
          <p:cNvPr id="51" name="Text 49"/>
          <p:cNvSpPr/>
          <p:nvPr/>
        </p:nvSpPr>
        <p:spPr>
          <a:xfrm>
            <a:off x="6400800" y="5020056"/>
            <a:ext cx="2560320" cy="347472"/>
          </a:xfrm>
          <a:prstGeom prst="rect">
            <a:avLst/>
          </a:prstGeom>
          <a:noFill/>
          <a:ln/>
        </p:spPr>
        <p:txBody>
          <a:bodyPr wrap="square" lIns="0" tIns="0" rIns="0" bIns="0" rtlCol="0" anchor="ctr"/>
          <a:lstStyle/>
          <a:p>
            <a:pPr indent="0" marL="0">
              <a:buNone/>
            </a:pPr>
            <a:r>
              <a:rPr lang="en-US" sz="1000" dirty="0">
                <a:solidFill>
                  <a:srgbClr val="8B8B9E"/>
                </a:solidFill>
              </a:rPr>
              <a:t>Common Authorized:</a:t>
            </a:r>
            <a:endParaRPr lang="en-US" sz="1000" dirty="0"/>
          </a:p>
        </p:txBody>
      </p:sp>
      <p:sp>
        <p:nvSpPr>
          <p:cNvPr id="52" name="Text 50"/>
          <p:cNvSpPr/>
          <p:nvPr/>
        </p:nvSpPr>
        <p:spPr>
          <a:xfrm>
            <a:off x="8961120" y="5020056"/>
            <a:ext cx="2651760" cy="347472"/>
          </a:xfrm>
          <a:prstGeom prst="rect">
            <a:avLst/>
          </a:prstGeom>
          <a:noFill/>
          <a:ln/>
        </p:spPr>
        <p:txBody>
          <a:bodyPr wrap="square" lIns="0" tIns="0" rIns="0" bIns="0" rtlCol="0" anchor="ctr"/>
          <a:lstStyle/>
          <a:p>
            <a:pPr algn="r" indent="0" marL="0">
              <a:buNone/>
            </a:pPr>
            <a:r>
              <a:rPr lang="en-US" sz="1000" b="1" dirty="0">
                <a:solidFill>
                  <a:srgbClr val="FFFFFF"/>
                </a:solidFill>
              </a:rPr>
              <a:t>10,200,000 shares</a:t>
            </a:r>
            <a:endParaRPr lang="en-US" sz="1000" dirty="0"/>
          </a:p>
        </p:txBody>
      </p:sp>
      <p:sp>
        <p:nvSpPr>
          <p:cNvPr id="53" name="Text 51"/>
          <p:cNvSpPr/>
          <p:nvPr/>
        </p:nvSpPr>
        <p:spPr>
          <a:xfrm>
            <a:off x="6400800" y="5413248"/>
            <a:ext cx="2560320" cy="347472"/>
          </a:xfrm>
          <a:prstGeom prst="rect">
            <a:avLst/>
          </a:prstGeom>
          <a:noFill/>
          <a:ln/>
        </p:spPr>
        <p:txBody>
          <a:bodyPr wrap="square" lIns="0" tIns="0" rIns="0" bIns="0" rtlCol="0" anchor="ctr"/>
          <a:lstStyle/>
          <a:p>
            <a:pPr indent="0" marL="0">
              <a:buNone/>
            </a:pPr>
            <a:r>
              <a:rPr lang="en-US" sz="1000" dirty="0">
                <a:solidFill>
                  <a:srgbClr val="8B8B9E"/>
                </a:solidFill>
              </a:rPr>
              <a:t>Preferred Authorized:</a:t>
            </a:r>
            <a:endParaRPr lang="en-US" sz="1000" dirty="0"/>
          </a:p>
        </p:txBody>
      </p:sp>
      <p:sp>
        <p:nvSpPr>
          <p:cNvPr id="54" name="Text 52"/>
          <p:cNvSpPr/>
          <p:nvPr/>
        </p:nvSpPr>
        <p:spPr>
          <a:xfrm>
            <a:off x="8961120" y="5413248"/>
            <a:ext cx="2651760" cy="347472"/>
          </a:xfrm>
          <a:prstGeom prst="rect">
            <a:avLst/>
          </a:prstGeom>
          <a:noFill/>
          <a:ln/>
        </p:spPr>
        <p:txBody>
          <a:bodyPr wrap="square" lIns="0" tIns="0" rIns="0" bIns="0" rtlCol="0" anchor="ctr"/>
          <a:lstStyle/>
          <a:p>
            <a:pPr algn="r" indent="0" marL="0">
              <a:buNone/>
            </a:pPr>
            <a:r>
              <a:rPr lang="en-US" sz="1000" b="1" dirty="0">
                <a:solidFill>
                  <a:srgbClr val="FFFFFF"/>
                </a:solidFill>
              </a:rPr>
              <a:t>9,800,000 shares</a:t>
            </a:r>
            <a:endParaRPr lang="en-US" sz="1000" dirty="0"/>
          </a:p>
        </p:txBody>
      </p:sp>
      <p:sp>
        <p:nvSpPr>
          <p:cNvPr id="55" name="Text 53"/>
          <p:cNvSpPr/>
          <p:nvPr/>
        </p:nvSpPr>
        <p:spPr>
          <a:xfrm>
            <a:off x="6400800" y="5806440"/>
            <a:ext cx="2560320" cy="347472"/>
          </a:xfrm>
          <a:prstGeom prst="rect">
            <a:avLst/>
          </a:prstGeom>
          <a:noFill/>
          <a:ln/>
        </p:spPr>
        <p:txBody>
          <a:bodyPr wrap="square" lIns="0" tIns="0" rIns="0" bIns="0" rtlCol="0" anchor="ctr"/>
          <a:lstStyle/>
          <a:p>
            <a:pPr indent="0" marL="0">
              <a:buNone/>
            </a:pPr>
            <a:r>
              <a:rPr lang="en-US" sz="1000" dirty="0">
                <a:solidFill>
                  <a:srgbClr val="8B8B9E"/>
                </a:solidFill>
              </a:rPr>
              <a:t>Convertibles/Warrants:</a:t>
            </a:r>
            <a:endParaRPr lang="en-US" sz="1000" dirty="0"/>
          </a:p>
        </p:txBody>
      </p:sp>
      <p:sp>
        <p:nvSpPr>
          <p:cNvPr id="56" name="Text 54"/>
          <p:cNvSpPr/>
          <p:nvPr/>
        </p:nvSpPr>
        <p:spPr>
          <a:xfrm>
            <a:off x="8961120" y="5806440"/>
            <a:ext cx="2651760" cy="347472"/>
          </a:xfrm>
          <a:prstGeom prst="rect">
            <a:avLst/>
          </a:prstGeom>
          <a:noFill/>
          <a:ln/>
        </p:spPr>
        <p:txBody>
          <a:bodyPr wrap="square" lIns="0" tIns="0" rIns="0" bIns="0" rtlCol="0" anchor="ctr"/>
          <a:lstStyle/>
          <a:p>
            <a:pPr algn="r" indent="0" marL="0">
              <a:buNone/>
            </a:pPr>
            <a:r>
              <a:rPr lang="en-US" sz="1000" b="1" dirty="0">
                <a:solidFill>
                  <a:srgbClr val="FFFFFF"/>
                </a:solidFill>
              </a:rPr>
              <a:t>None currently outstanding</a:t>
            </a:r>
            <a:endParaRPr lang="en-US" sz="1000" dirty="0"/>
          </a:p>
        </p:txBody>
      </p:sp>
      <p:sp>
        <p:nvSpPr>
          <p:cNvPr id="57" name="Text 55"/>
          <p:cNvSpPr/>
          <p:nvPr/>
        </p:nvSpPr>
        <p:spPr>
          <a:xfrm>
            <a:off x="365760" y="6446520"/>
            <a:ext cx="11457432" cy="292608"/>
          </a:xfrm>
          <a:prstGeom prst="rect">
            <a:avLst/>
          </a:prstGeom>
          <a:noFill/>
          <a:ln/>
        </p:spPr>
        <p:txBody>
          <a:bodyPr wrap="square" lIns="0" tIns="0" rIns="0" bIns="0" rtlCol="0" anchor="ctr"/>
          <a:lstStyle/>
          <a:p>
            <a:pPr indent="0" marL="0">
              <a:buNone/>
            </a:pPr>
            <a:r>
              <a:rPr lang="en-US" sz="850" i="1" dirty="0">
                <a:solidFill>
                  <a:srgbClr val="8B8B9E"/>
                </a:solidFill>
              </a:rPr>
              <a:t>Full capitalization table, share ledger, and subscription documentation available to qualified investors upon request.</a:t>
            </a:r>
            <a:endParaRPr lang="en-US" sz="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18-MONTH EXECUTION PLAN</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What happens after capital is deployed — milestone by milestone.</a:t>
            </a:r>
            <a:endParaRPr lang="en-US" sz="1000" dirty="0"/>
          </a:p>
        </p:txBody>
      </p:sp>
      <p:sp>
        <p:nvSpPr>
          <p:cNvPr id="5" name="Shape 3"/>
          <p:cNvSpPr/>
          <p:nvPr/>
        </p:nvSpPr>
        <p:spPr>
          <a:xfrm>
            <a:off x="274320" y="1005840"/>
            <a:ext cx="3749040" cy="384048"/>
          </a:xfrm>
          <a:prstGeom prst="rect">
            <a:avLst/>
          </a:prstGeom>
          <a:solidFill>
            <a:srgbClr val="C9A84C"/>
          </a:solidFill>
          <a:ln w="12700">
            <a:solidFill>
              <a:srgbClr val="C9A84C"/>
            </a:solidFill>
            <a:prstDash val="solid"/>
          </a:ln>
        </p:spPr>
      </p:sp>
      <p:sp>
        <p:nvSpPr>
          <p:cNvPr id="6" name="Text 4"/>
          <p:cNvSpPr/>
          <p:nvPr/>
        </p:nvSpPr>
        <p:spPr>
          <a:xfrm>
            <a:off x="274320" y="1005840"/>
            <a:ext cx="3749040" cy="384048"/>
          </a:xfrm>
          <a:prstGeom prst="rect">
            <a:avLst/>
          </a:prstGeom>
          <a:noFill/>
          <a:ln/>
        </p:spPr>
        <p:txBody>
          <a:bodyPr wrap="square" lIns="0" tIns="0" rIns="0" bIns="0" rtlCol="0" anchor="ctr"/>
          <a:lstStyle/>
          <a:p>
            <a:pPr algn="ctr" indent="0" marL="0">
              <a:buNone/>
            </a:pPr>
            <a:r>
              <a:rPr lang="en-US" sz="1100" b="1" dirty="0">
                <a:solidFill>
                  <a:srgbClr val="1A1A2E"/>
                </a:solidFill>
              </a:rPr>
              <a:t>MONTHS 1–6</a:t>
            </a:r>
            <a:endParaRPr lang="en-US" sz="1100" dirty="0"/>
          </a:p>
        </p:txBody>
      </p:sp>
      <p:sp>
        <p:nvSpPr>
          <p:cNvPr id="7" name="Text 5"/>
          <p:cNvSpPr/>
          <p:nvPr/>
        </p:nvSpPr>
        <p:spPr>
          <a:xfrm>
            <a:off x="274320" y="1463040"/>
            <a:ext cx="3749040" cy="274320"/>
          </a:xfrm>
          <a:prstGeom prst="rect">
            <a:avLst/>
          </a:prstGeom>
          <a:noFill/>
          <a:ln/>
        </p:spPr>
        <p:txBody>
          <a:bodyPr wrap="square" lIns="0" tIns="0" rIns="0" bIns="0" rtlCol="0" anchor="ctr"/>
          <a:lstStyle/>
          <a:p>
            <a:pPr algn="ctr" indent="0" marL="0">
              <a:buNone/>
            </a:pPr>
            <a:r>
              <a:rPr lang="en-US" sz="900" dirty="0">
                <a:solidFill>
                  <a:srgbClr val="C9A84C"/>
                </a:solidFill>
              </a:rPr>
              <a:t>Foundation &amp; Launch</a:t>
            </a:r>
            <a:endParaRPr lang="en-US" sz="900" dirty="0"/>
          </a:p>
        </p:txBody>
      </p:sp>
      <p:sp>
        <p:nvSpPr>
          <p:cNvPr id="8" name="Text 6"/>
          <p:cNvSpPr/>
          <p:nvPr/>
        </p:nvSpPr>
        <p:spPr>
          <a:xfrm>
            <a:off x="365760" y="1810512"/>
            <a:ext cx="3611880" cy="3931920"/>
          </a:xfrm>
          <a:prstGeom prst="rect">
            <a:avLst/>
          </a:prstGeom>
          <a:noFill/>
          <a:ln/>
        </p:spPr>
        <p:txBody>
          <a:bodyPr wrap="square" rtlCol="0" anchor="t"/>
          <a:lstStyle/>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Launch Leaf Cutz™ in AZ + CA retail</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Secure first 25+ retail accounts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Build Las Caobas DTC coffee platform</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Attend TPE + CHAMPS trade shows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Activate influencer launch campaign</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Complete SBA deployment to inventory</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Achieve first distributor partnership</a:t>
            </a:r>
            <a:endParaRPr lang="en-US" sz="950" dirty="0"/>
          </a:p>
        </p:txBody>
      </p:sp>
      <p:sp>
        <p:nvSpPr>
          <p:cNvPr id="9" name="Shape 7"/>
          <p:cNvSpPr/>
          <p:nvPr/>
        </p:nvSpPr>
        <p:spPr>
          <a:xfrm>
            <a:off x="4251960" y="1005840"/>
            <a:ext cx="3749040" cy="384048"/>
          </a:xfrm>
          <a:prstGeom prst="rect">
            <a:avLst/>
          </a:prstGeom>
          <a:solidFill>
            <a:srgbClr val="1E2A3E"/>
          </a:solidFill>
          <a:ln w="12700">
            <a:solidFill>
              <a:srgbClr val="1E2A3E"/>
            </a:solidFill>
            <a:prstDash val="solid"/>
          </a:ln>
        </p:spPr>
      </p:sp>
      <p:sp>
        <p:nvSpPr>
          <p:cNvPr id="10" name="Text 8"/>
          <p:cNvSpPr/>
          <p:nvPr/>
        </p:nvSpPr>
        <p:spPr>
          <a:xfrm>
            <a:off x="4251960" y="1005840"/>
            <a:ext cx="3749040" cy="384048"/>
          </a:xfrm>
          <a:prstGeom prst="rect">
            <a:avLst/>
          </a:prstGeom>
          <a:noFill/>
          <a:ln/>
        </p:spPr>
        <p:txBody>
          <a:bodyPr wrap="square" lIns="0" tIns="0" rIns="0" bIns="0" rtlCol="0" anchor="ctr"/>
          <a:lstStyle/>
          <a:p>
            <a:pPr algn="ctr" indent="0" marL="0">
              <a:buNone/>
            </a:pPr>
            <a:r>
              <a:rPr lang="en-US" sz="1100" b="1" dirty="0">
                <a:solidFill>
                  <a:srgbClr val="C9A84C"/>
                </a:solidFill>
              </a:rPr>
              <a:t>MONTHS 6–12</a:t>
            </a:r>
            <a:endParaRPr lang="en-US" sz="1100" dirty="0"/>
          </a:p>
        </p:txBody>
      </p:sp>
      <p:sp>
        <p:nvSpPr>
          <p:cNvPr id="11" name="Text 9"/>
          <p:cNvSpPr/>
          <p:nvPr/>
        </p:nvSpPr>
        <p:spPr>
          <a:xfrm>
            <a:off x="4251960" y="1463040"/>
            <a:ext cx="3749040" cy="274320"/>
          </a:xfrm>
          <a:prstGeom prst="rect">
            <a:avLst/>
          </a:prstGeom>
          <a:noFill/>
          <a:ln/>
        </p:spPr>
        <p:txBody>
          <a:bodyPr wrap="square" lIns="0" tIns="0" rIns="0" bIns="0" rtlCol="0" anchor="ctr"/>
          <a:lstStyle/>
          <a:p>
            <a:pPr algn="ctr" indent="0" marL="0">
              <a:buNone/>
            </a:pPr>
            <a:r>
              <a:rPr lang="en-US" sz="900" dirty="0">
                <a:solidFill>
                  <a:srgbClr val="C9A84C"/>
                </a:solidFill>
              </a:rPr>
              <a:t>Scale &amp; Optimize</a:t>
            </a:r>
            <a:endParaRPr lang="en-US" sz="900" dirty="0"/>
          </a:p>
        </p:txBody>
      </p:sp>
      <p:sp>
        <p:nvSpPr>
          <p:cNvPr id="12" name="Text 10"/>
          <p:cNvSpPr/>
          <p:nvPr/>
        </p:nvSpPr>
        <p:spPr>
          <a:xfrm>
            <a:off x="4343400" y="1810512"/>
            <a:ext cx="3611880" cy="3931920"/>
          </a:xfrm>
          <a:prstGeom prst="rect">
            <a:avLst/>
          </a:prstGeom>
          <a:noFill/>
          <a:ln/>
        </p:spPr>
        <p:txBody>
          <a:bodyPr wrap="square" rtlCol="0" anchor="t"/>
          <a:lstStyle/>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Expand distributor network — 3+ regional</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Launch Las Caobas coffee subscription</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Increase inventory turns + reorder cycles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Grow social following to 50K+ combined</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Achieve break-even on Leaf Cutz™ ops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Begin Royal Flush®️ pre-production</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Pursue national C-store placement</a:t>
            </a:r>
            <a:endParaRPr lang="en-US" sz="950" dirty="0"/>
          </a:p>
        </p:txBody>
      </p:sp>
      <p:sp>
        <p:nvSpPr>
          <p:cNvPr id="13" name="Shape 11"/>
          <p:cNvSpPr/>
          <p:nvPr/>
        </p:nvSpPr>
        <p:spPr>
          <a:xfrm>
            <a:off x="8229600" y="1005840"/>
            <a:ext cx="3749040" cy="384048"/>
          </a:xfrm>
          <a:prstGeom prst="rect">
            <a:avLst/>
          </a:prstGeom>
          <a:solidFill>
            <a:srgbClr val="C9A84C"/>
          </a:solidFill>
          <a:ln w="12700">
            <a:solidFill>
              <a:srgbClr val="C9A84C"/>
            </a:solidFill>
            <a:prstDash val="solid"/>
          </a:ln>
        </p:spPr>
      </p:sp>
      <p:sp>
        <p:nvSpPr>
          <p:cNvPr id="14" name="Text 12"/>
          <p:cNvSpPr/>
          <p:nvPr/>
        </p:nvSpPr>
        <p:spPr>
          <a:xfrm>
            <a:off x="8229600" y="1005840"/>
            <a:ext cx="3749040" cy="384048"/>
          </a:xfrm>
          <a:prstGeom prst="rect">
            <a:avLst/>
          </a:prstGeom>
          <a:noFill/>
          <a:ln/>
        </p:spPr>
        <p:txBody>
          <a:bodyPr wrap="square" lIns="0" tIns="0" rIns="0" bIns="0" rtlCol="0" anchor="ctr"/>
          <a:lstStyle/>
          <a:p>
            <a:pPr algn="ctr" indent="0" marL="0">
              <a:buNone/>
            </a:pPr>
            <a:r>
              <a:rPr lang="en-US" sz="1100" b="1" dirty="0">
                <a:solidFill>
                  <a:srgbClr val="1A1A2E"/>
                </a:solidFill>
              </a:rPr>
              <a:t>MONTHS 12–18</a:t>
            </a:r>
            <a:endParaRPr lang="en-US" sz="1100" dirty="0"/>
          </a:p>
        </p:txBody>
      </p:sp>
      <p:sp>
        <p:nvSpPr>
          <p:cNvPr id="15" name="Text 13"/>
          <p:cNvSpPr/>
          <p:nvPr/>
        </p:nvSpPr>
        <p:spPr>
          <a:xfrm>
            <a:off x="8229600" y="1463040"/>
            <a:ext cx="3749040" cy="274320"/>
          </a:xfrm>
          <a:prstGeom prst="rect">
            <a:avLst/>
          </a:prstGeom>
          <a:noFill/>
          <a:ln/>
        </p:spPr>
        <p:txBody>
          <a:bodyPr wrap="square" lIns="0" tIns="0" rIns="0" bIns="0" rtlCol="0" anchor="ctr"/>
          <a:lstStyle/>
          <a:p>
            <a:pPr algn="ctr" indent="0" marL="0">
              <a:buNone/>
            </a:pPr>
            <a:r>
              <a:rPr lang="en-US" sz="900" dirty="0">
                <a:solidFill>
                  <a:srgbClr val="C9A84C"/>
                </a:solidFill>
              </a:rPr>
              <a:t>Expand &amp; Launch Phase 2</a:t>
            </a:r>
            <a:endParaRPr lang="en-US" sz="900" dirty="0"/>
          </a:p>
        </p:txBody>
      </p:sp>
      <p:sp>
        <p:nvSpPr>
          <p:cNvPr id="16" name="Text 14"/>
          <p:cNvSpPr/>
          <p:nvPr/>
        </p:nvSpPr>
        <p:spPr>
          <a:xfrm>
            <a:off x="8321040" y="1810512"/>
            <a:ext cx="3611880" cy="3931920"/>
          </a:xfrm>
          <a:prstGeom prst="rect">
            <a:avLst/>
          </a:prstGeom>
          <a:noFill/>
          <a:ln/>
        </p:spPr>
        <p:txBody>
          <a:bodyPr wrap="square" rtlCol="0" anchor="t"/>
          <a:lstStyle/>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Enter FL + GA markets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Launch Royal Flush®️ premium cigars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Scale national influencer program</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Pursue Series A at higher valuation</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Begin Poker Face® distribution</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Target $1.1M annual run rate</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Explore national chain placement</a:t>
            </a:r>
            <a:endParaRPr lang="en-US" sz="950" dirty="0"/>
          </a:p>
        </p:txBody>
      </p:sp>
      <p:sp>
        <p:nvSpPr>
          <p:cNvPr id="17" name="Shape 15"/>
          <p:cNvSpPr/>
          <p:nvPr/>
        </p:nvSpPr>
        <p:spPr>
          <a:xfrm>
            <a:off x="274320" y="6263640"/>
            <a:ext cx="11640312" cy="438912"/>
          </a:xfrm>
          <a:prstGeom prst="rect">
            <a:avLst/>
          </a:prstGeom>
          <a:solidFill>
            <a:srgbClr val="C9A84C"/>
          </a:solidFill>
          <a:ln w="12700">
            <a:solidFill>
              <a:srgbClr val="C9A84C"/>
            </a:solidFill>
            <a:prstDash val="solid"/>
          </a:ln>
        </p:spPr>
      </p:sp>
      <p:sp>
        <p:nvSpPr>
          <p:cNvPr id="18" name="Text 16"/>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Investor capital converts directly into measurable market milestones — not overhead.</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TRACTION &amp; PROOF POINTS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Momentum already built — capital accelerates what's already in motion.</a:t>
            </a:r>
            <a:endParaRPr lang="en-US" sz="1000" dirty="0"/>
          </a:p>
        </p:txBody>
      </p:sp>
      <p:sp>
        <p:nvSpPr>
          <p:cNvPr id="5" name="Shape 3"/>
          <p:cNvSpPr/>
          <p:nvPr/>
        </p:nvSpPr>
        <p:spPr>
          <a:xfrm>
            <a:off x="274320" y="1005840"/>
            <a:ext cx="5577840" cy="384048"/>
          </a:xfrm>
          <a:prstGeom prst="rect">
            <a:avLst/>
          </a:prstGeom>
          <a:solidFill>
            <a:srgbClr val="2D6A4F"/>
          </a:solidFill>
          <a:ln w="12700">
            <a:solidFill>
              <a:srgbClr val="2D6A4F"/>
            </a:solidFill>
            <a:prstDash val="solid"/>
          </a:ln>
        </p:spPr>
      </p:sp>
      <p:sp>
        <p:nvSpPr>
          <p:cNvPr id="6" name="Text 4"/>
          <p:cNvSpPr/>
          <p:nvPr/>
        </p:nvSpPr>
        <p:spPr>
          <a:xfrm>
            <a:off x="274320" y="1005840"/>
            <a:ext cx="5577840" cy="384048"/>
          </a:xfrm>
          <a:prstGeom prst="rect">
            <a:avLst/>
          </a:prstGeom>
          <a:noFill/>
          <a:ln/>
        </p:spPr>
        <p:txBody>
          <a:bodyPr wrap="square" lIns="0" tIns="0" rIns="0" bIns="0" rtlCol="0" anchor="ctr"/>
          <a:lstStyle/>
          <a:p>
            <a:pPr algn="ctr" indent="0" marL="0">
              <a:buNone/>
            </a:pPr>
            <a:r>
              <a:rPr lang="en-US" sz="1100" b="1" dirty="0">
                <a:solidFill>
                  <a:srgbClr val="FFFFFF"/>
                </a:solidFill>
              </a:rPr>
              <a:t>✓  ALREADY COMPLETED</a:t>
            </a:r>
            <a:endParaRPr lang="en-US" sz="1100" dirty="0"/>
          </a:p>
        </p:txBody>
      </p:sp>
      <p:sp>
        <p:nvSpPr>
          <p:cNvPr id="7" name="Text 5"/>
          <p:cNvSpPr/>
          <p:nvPr/>
        </p:nvSpPr>
        <p:spPr>
          <a:xfrm>
            <a:off x="274320" y="1481328"/>
            <a:ext cx="5577840" cy="4389120"/>
          </a:xfrm>
          <a:prstGeom prst="rect">
            <a:avLst/>
          </a:prstGeom>
          <a:noFill/>
          <a:ln/>
        </p:spPr>
        <p:txBody>
          <a:bodyPr wrap="square" rtlCol="0" anchor="t"/>
          <a:lstStyle/>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SBA loan approved and funded — $105,000</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Dominican Republic manufacturing relationships active</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Full product packaging + brand identity complete</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Leaf Cutz™ flavors: Banana Bomb, Paradise Piña, California Cream</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Las Caobas Coffee™ — 4 SKUs ready (Light, Medium, Dark, Espresso)</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Domains, trademarks, and brand assets secured</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Royal Flush®️ + Poker Face® product prototypes complete</a:t>
            </a:r>
            <a:endParaRPr lang="en-US" sz="1000" dirty="0"/>
          </a:p>
          <a:p>
            <a:pPr marL="342900" indent="-342900">
              <a:spcAft>
                <a:spcPts val="400"/>
              </a:spcAft>
              <a:buSzPct val="100000"/>
              <a:buChar char="•"/>
            </a:pPr>
            <a:r>
              <a:rPr lang="en-US" sz="1000" dirty="0">
                <a:solidFill>
                  <a:srgbClr val="FFFFFF"/>
                </a:solidFill>
                <a:latin typeface="Calibri" pitchFamily="34" charset="0"/>
                <a:ea typeface="Calibri" pitchFamily="34" charset="-122"/>
                <a:cs typeface="Calibri" pitchFamily="34" charset="-120"/>
              </a:rPr>
              <a:t>Owner equity committed — $30,000 deployed</a:t>
            </a:r>
            <a:endParaRPr lang="en-US" sz="1000" dirty="0"/>
          </a:p>
        </p:txBody>
      </p:sp>
      <p:sp>
        <p:nvSpPr>
          <p:cNvPr id="8" name="Shape 6"/>
          <p:cNvSpPr/>
          <p:nvPr/>
        </p:nvSpPr>
        <p:spPr>
          <a:xfrm>
            <a:off x="6217920" y="1005840"/>
            <a:ext cx="5669280" cy="384048"/>
          </a:xfrm>
          <a:prstGeom prst="rect">
            <a:avLst/>
          </a:prstGeom>
          <a:solidFill>
            <a:srgbClr val="C9A84C"/>
          </a:solidFill>
          <a:ln w="12700">
            <a:solidFill>
              <a:srgbClr val="C9A84C"/>
            </a:solidFill>
            <a:prstDash val="solid"/>
          </a:ln>
        </p:spPr>
      </p:sp>
      <p:sp>
        <p:nvSpPr>
          <p:cNvPr id="9" name="Text 7"/>
          <p:cNvSpPr/>
          <p:nvPr/>
        </p:nvSpPr>
        <p:spPr>
          <a:xfrm>
            <a:off x="6217920" y="1005840"/>
            <a:ext cx="5669280" cy="384048"/>
          </a:xfrm>
          <a:prstGeom prst="rect">
            <a:avLst/>
          </a:prstGeom>
          <a:noFill/>
          <a:ln/>
        </p:spPr>
        <p:txBody>
          <a:bodyPr wrap="square" lIns="0" tIns="0" rIns="0" bIns="0" rtlCol="0" anchor="ctr"/>
          <a:lstStyle/>
          <a:p>
            <a:pPr algn="ctr" indent="0" marL="0">
              <a:buNone/>
            </a:pPr>
            <a:r>
              <a:rPr lang="en-US" sz="1100" b="1" dirty="0">
                <a:solidFill>
                  <a:srgbClr val="1A1A2E"/>
                </a:solidFill>
              </a:rPr>
              <a:t>➤  CURRENTLY UNDERWAY</a:t>
            </a:r>
            <a:endParaRPr lang="en-US" sz="1100" dirty="0"/>
          </a:p>
        </p:txBody>
      </p:sp>
      <p:sp>
        <p:nvSpPr>
          <p:cNvPr id="10" name="Shape 8"/>
          <p:cNvSpPr/>
          <p:nvPr/>
        </p:nvSpPr>
        <p:spPr>
          <a:xfrm>
            <a:off x="6217920" y="1481328"/>
            <a:ext cx="5669280" cy="4389120"/>
          </a:xfrm>
          <a:prstGeom prst="rect">
            <a:avLst/>
          </a:prstGeom>
          <a:solidFill>
            <a:srgbClr val="F5F0E8"/>
          </a:solidFill>
          <a:ln w="12700">
            <a:solidFill>
              <a:srgbClr val="C9A84C"/>
            </a:solidFill>
            <a:prstDash val="solid"/>
          </a:ln>
        </p:spPr>
      </p:sp>
      <p:sp>
        <p:nvSpPr>
          <p:cNvPr id="11" name="Text 9"/>
          <p:cNvSpPr/>
          <p:nvPr/>
        </p:nvSpPr>
        <p:spPr>
          <a:xfrm>
            <a:off x="6309360" y="1572768"/>
            <a:ext cx="5486400" cy="4206240"/>
          </a:xfrm>
          <a:prstGeom prst="rect">
            <a:avLst/>
          </a:prstGeom>
          <a:noFill/>
          <a:ln/>
        </p:spPr>
        <p:txBody>
          <a:bodyPr wrap="square" rtlCol="0" anchor="t"/>
          <a:lstStyle/>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Distributor outreach — AZ + CA regional contacts</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Trade show registration — TPE 2026</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E-commerce platform build (Shopify)</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Influencer identification + outreach underway</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Initial retail account conversations open</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Investor deck + memo distributed to network</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Social media brand channels established</a:t>
            </a:r>
            <a:endParaRPr lang="en-US" sz="1000" dirty="0"/>
          </a:p>
          <a:p>
            <a:pPr marL="342900" indent="-342900">
              <a:spcAft>
                <a:spcPts val="400"/>
              </a:spcAft>
              <a:buSzPct val="100000"/>
              <a:buChar char="•"/>
            </a:pPr>
            <a:r>
              <a:rPr lang="en-US" sz="1000" dirty="0">
                <a:solidFill>
                  <a:srgbClr val="444455"/>
                </a:solidFill>
                <a:latin typeface="Calibri" pitchFamily="34" charset="0"/>
                <a:ea typeface="Calibri" pitchFamily="34" charset="-122"/>
                <a:cs typeface="Calibri" pitchFamily="34" charset="-120"/>
              </a:rPr>
              <a:t>Subscription coffee waitlist building</a:t>
            </a:r>
            <a:endParaRPr lang="en-US" sz="1000" dirty="0"/>
          </a:p>
        </p:txBody>
      </p:sp>
      <p:sp>
        <p:nvSpPr>
          <p:cNvPr id="12" name="Shape 10"/>
          <p:cNvSpPr/>
          <p:nvPr/>
        </p:nvSpPr>
        <p:spPr>
          <a:xfrm>
            <a:off x="274320" y="6263640"/>
            <a:ext cx="11640312" cy="438912"/>
          </a:xfrm>
          <a:prstGeom prst="rect">
            <a:avLst/>
          </a:prstGeom>
          <a:solidFill>
            <a:srgbClr val="C9A84C"/>
          </a:solidFill>
          <a:ln w="12700">
            <a:solidFill>
              <a:srgbClr val="C9A84C"/>
            </a:solidFill>
            <a:prstDash val="solid"/>
          </a:ln>
        </p:spPr>
      </p:sp>
      <p:sp>
        <p:nvSpPr>
          <p:cNvPr id="13" name="Text 11"/>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This is not a concept. Products exist. Supply chain is live. Capital accelerates distribution.</a:t>
            </a:r>
            <a:endParaRPr lang="en-US" sz="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ILLUSTRATIVE INVESTOR UPSIDE</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Scenarios show how equity value could scale with future company valuation.</a:t>
            </a:r>
            <a:endParaRPr lang="en-US" sz="1000" dirty="0"/>
          </a:p>
        </p:txBody>
      </p:sp>
      <p:sp>
        <p:nvSpPr>
          <p:cNvPr id="5" name="Shape 3"/>
          <p:cNvSpPr/>
          <p:nvPr/>
        </p:nvSpPr>
        <p:spPr>
          <a:xfrm>
            <a:off x="320040" y="1005840"/>
            <a:ext cx="3657600" cy="4389120"/>
          </a:xfrm>
          <a:prstGeom prst="rect">
            <a:avLst/>
          </a:prstGeom>
          <a:solidFill>
            <a:srgbClr val="2D6A4F"/>
          </a:solidFill>
          <a:ln w="12700">
            <a:solidFill>
              <a:srgbClr val="2D6A4F"/>
            </a:solidFill>
            <a:prstDash val="solid"/>
          </a:ln>
        </p:spPr>
      </p:sp>
      <p:sp>
        <p:nvSpPr>
          <p:cNvPr id="6" name="Text 4"/>
          <p:cNvSpPr/>
          <p:nvPr/>
        </p:nvSpPr>
        <p:spPr>
          <a:xfrm>
            <a:off x="320040" y="1097280"/>
            <a:ext cx="3657600" cy="347472"/>
          </a:xfrm>
          <a:prstGeom prst="rect">
            <a:avLst/>
          </a:prstGeom>
          <a:noFill/>
          <a:ln/>
        </p:spPr>
        <p:txBody>
          <a:bodyPr wrap="square" lIns="0" tIns="0" rIns="0" bIns="0" rtlCol="0" anchor="ctr"/>
          <a:lstStyle/>
          <a:p>
            <a:pPr algn="ctr" indent="0" marL="0">
              <a:buNone/>
            </a:pPr>
            <a:r>
              <a:rPr lang="en-US" sz="1000" b="1" spc="200" kern="0" dirty="0">
                <a:solidFill>
                  <a:srgbClr val="FFFFFF"/>
                </a:solidFill>
              </a:rPr>
              <a:t>Base Case</a:t>
            </a:r>
            <a:endParaRPr lang="en-US" sz="1000" dirty="0"/>
          </a:p>
        </p:txBody>
      </p:sp>
      <p:sp>
        <p:nvSpPr>
          <p:cNvPr id="7" name="Text 5"/>
          <p:cNvSpPr/>
          <p:nvPr/>
        </p:nvSpPr>
        <p:spPr>
          <a:xfrm>
            <a:off x="320040" y="1463040"/>
            <a:ext cx="3657600" cy="274320"/>
          </a:xfrm>
          <a:prstGeom prst="rect">
            <a:avLst/>
          </a:prstGeom>
          <a:noFill/>
          <a:ln/>
        </p:spPr>
        <p:txBody>
          <a:bodyPr wrap="square" lIns="0" tIns="0" rIns="0" bIns="0" rtlCol="0" anchor="ctr"/>
          <a:lstStyle/>
          <a:p>
            <a:pPr algn="ctr" indent="0" marL="0">
              <a:buNone/>
            </a:pPr>
            <a:r>
              <a:rPr lang="en-US" sz="900" dirty="0">
                <a:solidFill>
                  <a:srgbClr val="CCCCCC"/>
                </a:solidFill>
              </a:rPr>
              <a:t>Company Valuation</a:t>
            </a:r>
            <a:endParaRPr lang="en-US" sz="900" dirty="0"/>
          </a:p>
        </p:txBody>
      </p:sp>
      <p:sp>
        <p:nvSpPr>
          <p:cNvPr id="8" name="Text 6"/>
          <p:cNvSpPr/>
          <p:nvPr/>
        </p:nvSpPr>
        <p:spPr>
          <a:xfrm>
            <a:off x="320040" y="1783080"/>
            <a:ext cx="3657600" cy="777240"/>
          </a:xfrm>
          <a:prstGeom prst="rect">
            <a:avLst/>
          </a:prstGeom>
          <a:noFill/>
          <a:ln/>
        </p:spPr>
        <p:txBody>
          <a:bodyPr wrap="square" lIns="0" tIns="0" rIns="0" bIns="0" rtlCol="0" anchor="ctr"/>
          <a:lstStyle/>
          <a:p>
            <a:pPr algn="ctr" indent="0" marL="0">
              <a:buNone/>
            </a:pPr>
            <a:r>
              <a:rPr lang="en-US" sz="2800" b="1" dirty="0">
                <a:solidFill>
                  <a:srgbClr val="FFFFFF"/>
                </a:solidFill>
                <a:latin typeface="Georgia" pitchFamily="34" charset="0"/>
                <a:ea typeface="Georgia" pitchFamily="34" charset="-122"/>
                <a:cs typeface="Georgia" pitchFamily="34" charset="-120"/>
              </a:rPr>
              <a:t>$10 Million</a:t>
            </a:r>
            <a:endParaRPr lang="en-US" sz="2800" dirty="0"/>
          </a:p>
        </p:txBody>
      </p:sp>
      <p:sp>
        <p:nvSpPr>
          <p:cNvPr id="9" name="Shape 7"/>
          <p:cNvSpPr/>
          <p:nvPr/>
        </p:nvSpPr>
        <p:spPr>
          <a:xfrm>
            <a:off x="502920" y="2697480"/>
            <a:ext cx="3291840" cy="384048"/>
          </a:xfrm>
          <a:prstGeom prst="rect">
            <a:avLst/>
          </a:prstGeom>
          <a:solidFill>
            <a:srgbClr val="000000"/>
          </a:solidFill>
          <a:ln w="12700">
            <a:solidFill>
              <a:srgbClr val="FFFFFF"/>
            </a:solidFill>
            <a:prstDash val="solid"/>
          </a:ln>
        </p:spPr>
      </p:sp>
      <p:sp>
        <p:nvSpPr>
          <p:cNvPr id="10" name="Text 8"/>
          <p:cNvSpPr/>
          <p:nvPr/>
        </p:nvSpPr>
        <p:spPr>
          <a:xfrm>
            <a:off x="502920" y="2697480"/>
            <a:ext cx="3291840" cy="384048"/>
          </a:xfrm>
          <a:prstGeom prst="rect">
            <a:avLst/>
          </a:prstGeom>
          <a:noFill/>
          <a:ln/>
        </p:spPr>
        <p:txBody>
          <a:bodyPr wrap="square" lIns="0" tIns="0" rIns="0" bIns="0" rtlCol="0" anchor="ctr"/>
          <a:lstStyle/>
          <a:p>
            <a:pPr algn="ctr" indent="0" marL="0">
              <a:buNone/>
            </a:pPr>
            <a:r>
              <a:rPr lang="en-US" sz="950" b="1" dirty="0">
                <a:solidFill>
                  <a:srgbClr val="FFFFFF"/>
                </a:solidFill>
              </a:rPr>
              <a:t>~5% stake = $500,000</a:t>
            </a:r>
            <a:endParaRPr lang="en-US" sz="950" dirty="0"/>
          </a:p>
        </p:txBody>
      </p:sp>
      <p:sp>
        <p:nvSpPr>
          <p:cNvPr id="11" name="Text 9"/>
          <p:cNvSpPr/>
          <p:nvPr/>
        </p:nvSpPr>
        <p:spPr>
          <a:xfrm>
            <a:off x="502920" y="3154680"/>
            <a:ext cx="3291840" cy="274320"/>
          </a:xfrm>
          <a:prstGeom prst="rect">
            <a:avLst/>
          </a:prstGeom>
          <a:noFill/>
          <a:ln/>
        </p:spPr>
        <p:txBody>
          <a:bodyPr wrap="square" lIns="0" tIns="0" rIns="0" bIns="0" rtlCol="0" anchor="ctr"/>
          <a:lstStyle/>
          <a:p>
            <a:pPr algn="ctr" indent="0" marL="0">
              <a:buNone/>
            </a:pPr>
            <a:r>
              <a:rPr lang="en-US" sz="950" dirty="0">
                <a:solidFill>
                  <a:srgbClr val="CCCCCC"/>
                </a:solidFill>
              </a:rPr>
              <a:t>~33.3% stake = $3.33M</a:t>
            </a:r>
            <a:endParaRPr lang="en-US" sz="950" dirty="0"/>
          </a:p>
        </p:txBody>
      </p:sp>
      <p:sp>
        <p:nvSpPr>
          <p:cNvPr id="12" name="Text 10"/>
          <p:cNvSpPr/>
          <p:nvPr/>
        </p:nvSpPr>
        <p:spPr>
          <a:xfrm>
            <a:off x="502920" y="3520440"/>
            <a:ext cx="3291840" cy="1645920"/>
          </a:xfrm>
          <a:prstGeom prst="rect">
            <a:avLst/>
          </a:prstGeom>
          <a:noFill/>
          <a:ln/>
        </p:spPr>
        <p:txBody>
          <a:bodyPr wrap="square" rtlCol="0" anchor="t"/>
          <a:lstStyle/>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National distributor expansion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Retail store penetration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E-commerce growth</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Premium brand positioning</a:t>
            </a:r>
            <a:endParaRPr lang="en-US" sz="900" dirty="0"/>
          </a:p>
        </p:txBody>
      </p:sp>
      <p:sp>
        <p:nvSpPr>
          <p:cNvPr id="13" name="Shape 11"/>
          <p:cNvSpPr/>
          <p:nvPr/>
        </p:nvSpPr>
        <p:spPr>
          <a:xfrm>
            <a:off x="4251960" y="1005840"/>
            <a:ext cx="3657600" cy="4389120"/>
          </a:xfrm>
          <a:prstGeom prst="rect">
            <a:avLst/>
          </a:prstGeom>
          <a:solidFill>
            <a:srgbClr val="7A4F1E"/>
          </a:solidFill>
          <a:ln w="12700">
            <a:solidFill>
              <a:srgbClr val="7A4F1E"/>
            </a:solidFill>
            <a:prstDash val="solid"/>
          </a:ln>
        </p:spPr>
      </p:sp>
      <p:sp>
        <p:nvSpPr>
          <p:cNvPr id="14" name="Text 12"/>
          <p:cNvSpPr/>
          <p:nvPr/>
        </p:nvSpPr>
        <p:spPr>
          <a:xfrm>
            <a:off x="4251960" y="1097280"/>
            <a:ext cx="3657600" cy="347472"/>
          </a:xfrm>
          <a:prstGeom prst="rect">
            <a:avLst/>
          </a:prstGeom>
          <a:noFill/>
          <a:ln/>
        </p:spPr>
        <p:txBody>
          <a:bodyPr wrap="square" lIns="0" tIns="0" rIns="0" bIns="0" rtlCol="0" anchor="ctr"/>
          <a:lstStyle/>
          <a:p>
            <a:pPr algn="ctr" indent="0" marL="0">
              <a:buNone/>
            </a:pPr>
            <a:r>
              <a:rPr lang="en-US" sz="1000" b="1" spc="200" kern="0" dirty="0">
                <a:solidFill>
                  <a:srgbClr val="FFFFFF"/>
                </a:solidFill>
              </a:rPr>
              <a:t>Growth Case</a:t>
            </a:r>
            <a:endParaRPr lang="en-US" sz="1000" dirty="0"/>
          </a:p>
        </p:txBody>
      </p:sp>
      <p:sp>
        <p:nvSpPr>
          <p:cNvPr id="15" name="Text 13"/>
          <p:cNvSpPr/>
          <p:nvPr/>
        </p:nvSpPr>
        <p:spPr>
          <a:xfrm>
            <a:off x="4251960" y="1463040"/>
            <a:ext cx="3657600" cy="274320"/>
          </a:xfrm>
          <a:prstGeom prst="rect">
            <a:avLst/>
          </a:prstGeom>
          <a:noFill/>
          <a:ln/>
        </p:spPr>
        <p:txBody>
          <a:bodyPr wrap="square" lIns="0" tIns="0" rIns="0" bIns="0" rtlCol="0" anchor="ctr"/>
          <a:lstStyle/>
          <a:p>
            <a:pPr algn="ctr" indent="0" marL="0">
              <a:buNone/>
            </a:pPr>
            <a:r>
              <a:rPr lang="en-US" sz="900" dirty="0">
                <a:solidFill>
                  <a:srgbClr val="CCCCCC"/>
                </a:solidFill>
              </a:rPr>
              <a:t>Company Valuation</a:t>
            </a:r>
            <a:endParaRPr lang="en-US" sz="900" dirty="0"/>
          </a:p>
        </p:txBody>
      </p:sp>
      <p:sp>
        <p:nvSpPr>
          <p:cNvPr id="16" name="Text 14"/>
          <p:cNvSpPr/>
          <p:nvPr/>
        </p:nvSpPr>
        <p:spPr>
          <a:xfrm>
            <a:off x="4251960" y="1783080"/>
            <a:ext cx="3657600" cy="777240"/>
          </a:xfrm>
          <a:prstGeom prst="rect">
            <a:avLst/>
          </a:prstGeom>
          <a:noFill/>
          <a:ln/>
        </p:spPr>
        <p:txBody>
          <a:bodyPr wrap="square" lIns="0" tIns="0" rIns="0" bIns="0" rtlCol="0" anchor="ctr"/>
          <a:lstStyle/>
          <a:p>
            <a:pPr algn="ctr" indent="0" marL="0">
              <a:buNone/>
            </a:pPr>
            <a:r>
              <a:rPr lang="en-US" sz="2800" b="1" dirty="0">
                <a:solidFill>
                  <a:srgbClr val="FFFFFF"/>
                </a:solidFill>
                <a:latin typeface="Georgia" pitchFamily="34" charset="0"/>
                <a:ea typeface="Georgia" pitchFamily="34" charset="-122"/>
                <a:cs typeface="Georgia" pitchFamily="34" charset="-120"/>
              </a:rPr>
              <a:t>$25 Million</a:t>
            </a:r>
            <a:endParaRPr lang="en-US" sz="2800" dirty="0"/>
          </a:p>
        </p:txBody>
      </p:sp>
      <p:sp>
        <p:nvSpPr>
          <p:cNvPr id="17" name="Shape 15"/>
          <p:cNvSpPr/>
          <p:nvPr/>
        </p:nvSpPr>
        <p:spPr>
          <a:xfrm>
            <a:off x="4434840" y="2697480"/>
            <a:ext cx="3291840" cy="384048"/>
          </a:xfrm>
          <a:prstGeom prst="rect">
            <a:avLst/>
          </a:prstGeom>
          <a:solidFill>
            <a:srgbClr val="000000"/>
          </a:solidFill>
          <a:ln w="12700">
            <a:solidFill>
              <a:srgbClr val="FFFFFF"/>
            </a:solidFill>
            <a:prstDash val="solid"/>
          </a:ln>
        </p:spPr>
      </p:sp>
      <p:sp>
        <p:nvSpPr>
          <p:cNvPr id="18" name="Text 16"/>
          <p:cNvSpPr/>
          <p:nvPr/>
        </p:nvSpPr>
        <p:spPr>
          <a:xfrm>
            <a:off x="4434840" y="2697480"/>
            <a:ext cx="3291840" cy="384048"/>
          </a:xfrm>
          <a:prstGeom prst="rect">
            <a:avLst/>
          </a:prstGeom>
          <a:noFill/>
          <a:ln/>
        </p:spPr>
        <p:txBody>
          <a:bodyPr wrap="square" lIns="0" tIns="0" rIns="0" bIns="0" rtlCol="0" anchor="ctr"/>
          <a:lstStyle/>
          <a:p>
            <a:pPr algn="ctr" indent="0" marL="0">
              <a:buNone/>
            </a:pPr>
            <a:r>
              <a:rPr lang="en-US" sz="950" b="1" dirty="0">
                <a:solidFill>
                  <a:srgbClr val="FFFFFF"/>
                </a:solidFill>
              </a:rPr>
              <a:t>~5% stake = $1,250,000</a:t>
            </a:r>
            <a:endParaRPr lang="en-US" sz="950" dirty="0"/>
          </a:p>
        </p:txBody>
      </p:sp>
      <p:sp>
        <p:nvSpPr>
          <p:cNvPr id="19" name="Text 17"/>
          <p:cNvSpPr/>
          <p:nvPr/>
        </p:nvSpPr>
        <p:spPr>
          <a:xfrm>
            <a:off x="4434840" y="3154680"/>
            <a:ext cx="3291840" cy="274320"/>
          </a:xfrm>
          <a:prstGeom prst="rect">
            <a:avLst/>
          </a:prstGeom>
          <a:noFill/>
          <a:ln/>
        </p:spPr>
        <p:txBody>
          <a:bodyPr wrap="square" lIns="0" tIns="0" rIns="0" bIns="0" rtlCol="0" anchor="ctr"/>
          <a:lstStyle/>
          <a:p>
            <a:pPr algn="ctr" indent="0" marL="0">
              <a:buNone/>
            </a:pPr>
            <a:r>
              <a:rPr lang="en-US" sz="950" dirty="0">
                <a:solidFill>
                  <a:srgbClr val="CCCCCC"/>
                </a:solidFill>
              </a:rPr>
              <a:t>~33.3% stake = $8.33M</a:t>
            </a:r>
            <a:endParaRPr lang="en-US" sz="950" dirty="0"/>
          </a:p>
        </p:txBody>
      </p:sp>
      <p:sp>
        <p:nvSpPr>
          <p:cNvPr id="20" name="Text 18"/>
          <p:cNvSpPr/>
          <p:nvPr/>
        </p:nvSpPr>
        <p:spPr>
          <a:xfrm>
            <a:off x="4434840" y="3520440"/>
            <a:ext cx="3291840" cy="1645920"/>
          </a:xfrm>
          <a:prstGeom prst="rect">
            <a:avLst/>
          </a:prstGeom>
          <a:noFill/>
          <a:ln/>
        </p:spPr>
        <p:txBody>
          <a:bodyPr wrap="square" rtlCol="0" anchor="t"/>
          <a:lstStyle/>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National distributor expansion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Retail store penetration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E-commerce growth</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Premium brand positioning</a:t>
            </a:r>
            <a:endParaRPr lang="en-US" sz="900" dirty="0"/>
          </a:p>
        </p:txBody>
      </p:sp>
      <p:sp>
        <p:nvSpPr>
          <p:cNvPr id="21" name="Shape 19"/>
          <p:cNvSpPr/>
          <p:nvPr/>
        </p:nvSpPr>
        <p:spPr>
          <a:xfrm>
            <a:off x="8183880" y="1005840"/>
            <a:ext cx="3657600" cy="4389120"/>
          </a:xfrm>
          <a:prstGeom prst="rect">
            <a:avLst/>
          </a:prstGeom>
          <a:solidFill>
            <a:srgbClr val="8B1A1A"/>
          </a:solidFill>
          <a:ln w="12700">
            <a:solidFill>
              <a:srgbClr val="8B1A1A"/>
            </a:solidFill>
            <a:prstDash val="solid"/>
          </a:ln>
        </p:spPr>
      </p:sp>
      <p:sp>
        <p:nvSpPr>
          <p:cNvPr id="22" name="Text 20"/>
          <p:cNvSpPr/>
          <p:nvPr/>
        </p:nvSpPr>
        <p:spPr>
          <a:xfrm>
            <a:off x="8183880" y="1097280"/>
            <a:ext cx="3657600" cy="347472"/>
          </a:xfrm>
          <a:prstGeom prst="rect">
            <a:avLst/>
          </a:prstGeom>
          <a:noFill/>
          <a:ln/>
        </p:spPr>
        <p:txBody>
          <a:bodyPr wrap="square" lIns="0" tIns="0" rIns="0" bIns="0" rtlCol="0" anchor="ctr"/>
          <a:lstStyle/>
          <a:p>
            <a:pPr algn="ctr" indent="0" marL="0">
              <a:buNone/>
            </a:pPr>
            <a:r>
              <a:rPr lang="en-US" sz="1000" b="1" spc="200" kern="0" dirty="0">
                <a:solidFill>
                  <a:srgbClr val="FFFFFF"/>
                </a:solidFill>
              </a:rPr>
              <a:t>Scale Case</a:t>
            </a:r>
            <a:endParaRPr lang="en-US" sz="1000" dirty="0"/>
          </a:p>
        </p:txBody>
      </p:sp>
      <p:sp>
        <p:nvSpPr>
          <p:cNvPr id="23" name="Text 21"/>
          <p:cNvSpPr/>
          <p:nvPr/>
        </p:nvSpPr>
        <p:spPr>
          <a:xfrm>
            <a:off x="8183880" y="1463040"/>
            <a:ext cx="3657600" cy="274320"/>
          </a:xfrm>
          <a:prstGeom prst="rect">
            <a:avLst/>
          </a:prstGeom>
          <a:noFill/>
          <a:ln/>
        </p:spPr>
        <p:txBody>
          <a:bodyPr wrap="square" lIns="0" tIns="0" rIns="0" bIns="0" rtlCol="0" anchor="ctr"/>
          <a:lstStyle/>
          <a:p>
            <a:pPr algn="ctr" indent="0" marL="0">
              <a:buNone/>
            </a:pPr>
            <a:r>
              <a:rPr lang="en-US" sz="900" dirty="0">
                <a:solidFill>
                  <a:srgbClr val="CCCCCC"/>
                </a:solidFill>
              </a:rPr>
              <a:t>Company Valuation</a:t>
            </a:r>
            <a:endParaRPr lang="en-US" sz="900" dirty="0"/>
          </a:p>
        </p:txBody>
      </p:sp>
      <p:sp>
        <p:nvSpPr>
          <p:cNvPr id="24" name="Text 22"/>
          <p:cNvSpPr/>
          <p:nvPr/>
        </p:nvSpPr>
        <p:spPr>
          <a:xfrm>
            <a:off x="8183880" y="1783080"/>
            <a:ext cx="3657600" cy="777240"/>
          </a:xfrm>
          <a:prstGeom prst="rect">
            <a:avLst/>
          </a:prstGeom>
          <a:noFill/>
          <a:ln/>
        </p:spPr>
        <p:txBody>
          <a:bodyPr wrap="square" lIns="0" tIns="0" rIns="0" bIns="0" rtlCol="0" anchor="ctr"/>
          <a:lstStyle/>
          <a:p>
            <a:pPr algn="ctr" indent="0" marL="0">
              <a:buNone/>
            </a:pPr>
            <a:r>
              <a:rPr lang="en-US" sz="2800" b="1" dirty="0">
                <a:solidFill>
                  <a:srgbClr val="FFFFFF"/>
                </a:solidFill>
                <a:latin typeface="Georgia" pitchFamily="34" charset="0"/>
                <a:ea typeface="Georgia" pitchFamily="34" charset="-122"/>
                <a:cs typeface="Georgia" pitchFamily="34" charset="-120"/>
              </a:rPr>
              <a:t>$50 Million</a:t>
            </a:r>
            <a:endParaRPr lang="en-US" sz="2800" dirty="0"/>
          </a:p>
        </p:txBody>
      </p:sp>
      <p:sp>
        <p:nvSpPr>
          <p:cNvPr id="25" name="Shape 23"/>
          <p:cNvSpPr/>
          <p:nvPr/>
        </p:nvSpPr>
        <p:spPr>
          <a:xfrm>
            <a:off x="8366760" y="2697480"/>
            <a:ext cx="3291840" cy="384048"/>
          </a:xfrm>
          <a:prstGeom prst="rect">
            <a:avLst/>
          </a:prstGeom>
          <a:solidFill>
            <a:srgbClr val="000000"/>
          </a:solidFill>
          <a:ln w="12700">
            <a:solidFill>
              <a:srgbClr val="FFFFFF"/>
            </a:solidFill>
            <a:prstDash val="solid"/>
          </a:ln>
        </p:spPr>
      </p:sp>
      <p:sp>
        <p:nvSpPr>
          <p:cNvPr id="26" name="Text 24"/>
          <p:cNvSpPr/>
          <p:nvPr/>
        </p:nvSpPr>
        <p:spPr>
          <a:xfrm>
            <a:off x="8366760" y="2697480"/>
            <a:ext cx="3291840" cy="384048"/>
          </a:xfrm>
          <a:prstGeom prst="rect">
            <a:avLst/>
          </a:prstGeom>
          <a:noFill/>
          <a:ln/>
        </p:spPr>
        <p:txBody>
          <a:bodyPr wrap="square" lIns="0" tIns="0" rIns="0" bIns="0" rtlCol="0" anchor="ctr"/>
          <a:lstStyle/>
          <a:p>
            <a:pPr algn="ctr" indent="0" marL="0">
              <a:buNone/>
            </a:pPr>
            <a:r>
              <a:rPr lang="en-US" sz="950" b="1" dirty="0">
                <a:solidFill>
                  <a:srgbClr val="FFFFFF"/>
                </a:solidFill>
              </a:rPr>
              <a:t>~5% stake = $2,500,000</a:t>
            </a:r>
            <a:endParaRPr lang="en-US" sz="950" dirty="0"/>
          </a:p>
        </p:txBody>
      </p:sp>
      <p:sp>
        <p:nvSpPr>
          <p:cNvPr id="27" name="Text 25"/>
          <p:cNvSpPr/>
          <p:nvPr/>
        </p:nvSpPr>
        <p:spPr>
          <a:xfrm>
            <a:off x="8366760" y="3154680"/>
            <a:ext cx="3291840" cy="274320"/>
          </a:xfrm>
          <a:prstGeom prst="rect">
            <a:avLst/>
          </a:prstGeom>
          <a:noFill/>
          <a:ln/>
        </p:spPr>
        <p:txBody>
          <a:bodyPr wrap="square" lIns="0" tIns="0" rIns="0" bIns="0" rtlCol="0" anchor="ctr"/>
          <a:lstStyle/>
          <a:p>
            <a:pPr algn="ctr" indent="0" marL="0">
              <a:buNone/>
            </a:pPr>
            <a:r>
              <a:rPr lang="en-US" sz="950" dirty="0">
                <a:solidFill>
                  <a:srgbClr val="CCCCCC"/>
                </a:solidFill>
              </a:rPr>
              <a:t>~33.3% stake = $16.65M</a:t>
            </a:r>
            <a:endParaRPr lang="en-US" sz="950" dirty="0"/>
          </a:p>
        </p:txBody>
      </p:sp>
      <p:sp>
        <p:nvSpPr>
          <p:cNvPr id="28" name="Text 26"/>
          <p:cNvSpPr/>
          <p:nvPr/>
        </p:nvSpPr>
        <p:spPr>
          <a:xfrm>
            <a:off x="8366760" y="3520440"/>
            <a:ext cx="3291840" cy="1645920"/>
          </a:xfrm>
          <a:prstGeom prst="rect">
            <a:avLst/>
          </a:prstGeom>
          <a:noFill/>
          <a:ln/>
        </p:spPr>
        <p:txBody>
          <a:bodyPr wrap="square" rtlCol="0" anchor="t"/>
          <a:lstStyle/>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National distributor expansion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Retail store penetration</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E-commerce growth</a:t>
            </a:r>
            <a:endParaRPr lang="en-US" sz="900" dirty="0"/>
          </a:p>
          <a:p>
            <a:pPr marL="342900" indent="-342900">
              <a:spcAft>
                <a:spcPts val="400"/>
              </a:spcAft>
              <a:buSzPct val="100000"/>
              <a:buChar char="•"/>
            </a:pPr>
            <a:r>
              <a:rPr lang="en-US" sz="900" dirty="0">
                <a:solidFill>
                  <a:srgbClr val="CCCCCC"/>
                </a:solidFill>
                <a:latin typeface="Calibri" pitchFamily="34" charset="0"/>
                <a:ea typeface="Calibri" pitchFamily="34" charset="-122"/>
                <a:cs typeface="Calibri" pitchFamily="34" charset="-120"/>
              </a:rPr>
              <a:t>Premium brand positioning</a:t>
            </a:r>
            <a:endParaRPr lang="en-US" sz="900" dirty="0"/>
          </a:p>
        </p:txBody>
      </p:sp>
      <p:sp>
        <p:nvSpPr>
          <p:cNvPr id="29" name="Text 27"/>
          <p:cNvSpPr/>
          <p:nvPr/>
        </p:nvSpPr>
        <p:spPr>
          <a:xfrm>
            <a:off x="320040" y="5623560"/>
            <a:ext cx="11548872" cy="457200"/>
          </a:xfrm>
          <a:prstGeom prst="rect">
            <a:avLst/>
          </a:prstGeom>
          <a:noFill/>
          <a:ln/>
        </p:spPr>
        <p:txBody>
          <a:bodyPr wrap="square" lIns="0" tIns="0" rIns="0" bIns="0" rtlCol="0" anchor="ctr"/>
          <a:lstStyle/>
          <a:p>
            <a:pPr indent="0" marL="0">
              <a:buNone/>
            </a:pPr>
            <a:r>
              <a:rPr lang="en-US" sz="800" i="1" dirty="0">
                <a:solidFill>
                  <a:srgbClr val="8B8B9E"/>
                </a:solidFill>
              </a:rPr>
              <a:t>Important: These figures are illustrative discussion examples only and are not guarantees of future performance or investment returns. Exit pathways include strategic acquisition, distributor buyout, lifestyle merger, DTC dividend, and national licensing.</a:t>
            </a:r>
            <a:endParaRPr lang="en-US" sz="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CAPITAL-EFFICIENT GROWTH MODEL</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High-margin repeat-purchase consumer products with lean operational architecture.</a:t>
            </a:r>
            <a:endParaRPr lang="en-US" sz="1000" dirty="0"/>
          </a:p>
        </p:txBody>
      </p:sp>
      <p:sp>
        <p:nvSpPr>
          <p:cNvPr id="5" name="Shape 3"/>
          <p:cNvSpPr/>
          <p:nvPr/>
        </p:nvSpPr>
        <p:spPr>
          <a:xfrm>
            <a:off x="274320" y="1051560"/>
            <a:ext cx="3749040" cy="2057400"/>
          </a:xfrm>
          <a:prstGeom prst="rect">
            <a:avLst/>
          </a:prstGeom>
          <a:solidFill>
            <a:srgbClr val="1E2A3E"/>
          </a:solidFill>
          <a:ln w="12700">
            <a:solidFill>
              <a:srgbClr val="C9A84C"/>
            </a:solidFill>
            <a:prstDash val="solid"/>
          </a:ln>
        </p:spPr>
      </p:sp>
      <p:sp>
        <p:nvSpPr>
          <p:cNvPr id="6" name="Text 4"/>
          <p:cNvSpPr/>
          <p:nvPr/>
        </p:nvSpPr>
        <p:spPr>
          <a:xfrm>
            <a:off x="411480" y="1161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Dominican Manufacturing</a:t>
            </a:r>
            <a:endParaRPr lang="en-US" sz="1100" dirty="0"/>
          </a:p>
        </p:txBody>
      </p:sp>
      <p:sp>
        <p:nvSpPr>
          <p:cNvPr id="7" name="Text 5"/>
          <p:cNvSpPr/>
          <p:nvPr/>
        </p:nvSpPr>
        <p:spPr>
          <a:xfrm>
            <a:off x="411480" y="1645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Outsourced production — zero CapEx, zero factory overhead. Manufacturing scales with demand.</a:t>
            </a:r>
            <a:endParaRPr lang="en-US" sz="950" dirty="0"/>
          </a:p>
        </p:txBody>
      </p:sp>
      <p:sp>
        <p:nvSpPr>
          <p:cNvPr id="8" name="Shape 6"/>
          <p:cNvSpPr/>
          <p:nvPr/>
        </p:nvSpPr>
        <p:spPr>
          <a:xfrm>
            <a:off x="4251960" y="1051560"/>
            <a:ext cx="3749040" cy="2057400"/>
          </a:xfrm>
          <a:prstGeom prst="rect">
            <a:avLst/>
          </a:prstGeom>
          <a:solidFill>
            <a:srgbClr val="1E2A3E"/>
          </a:solidFill>
          <a:ln w="12700">
            <a:solidFill>
              <a:srgbClr val="C9A84C"/>
            </a:solidFill>
            <a:prstDash val="solid"/>
          </a:ln>
        </p:spPr>
      </p:sp>
      <p:sp>
        <p:nvSpPr>
          <p:cNvPr id="9" name="Text 7"/>
          <p:cNvSpPr/>
          <p:nvPr/>
        </p:nvSpPr>
        <p:spPr>
          <a:xfrm>
            <a:off x="4389120" y="1161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Asset-Light Inventory</a:t>
            </a:r>
            <a:endParaRPr lang="en-US" sz="1100" dirty="0"/>
          </a:p>
        </p:txBody>
      </p:sp>
      <p:sp>
        <p:nvSpPr>
          <p:cNvPr id="10" name="Text 8"/>
          <p:cNvSpPr/>
          <p:nvPr/>
        </p:nvSpPr>
        <p:spPr>
          <a:xfrm>
            <a:off x="4389120" y="1645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Lean SKU strategy. High-velocity items first. Inventory turns funded from revenue, not equity.</a:t>
            </a:r>
            <a:endParaRPr lang="en-US" sz="950" dirty="0"/>
          </a:p>
        </p:txBody>
      </p:sp>
      <p:sp>
        <p:nvSpPr>
          <p:cNvPr id="11" name="Shape 9"/>
          <p:cNvSpPr/>
          <p:nvPr/>
        </p:nvSpPr>
        <p:spPr>
          <a:xfrm>
            <a:off x="8229600" y="1051560"/>
            <a:ext cx="3749040" cy="2057400"/>
          </a:xfrm>
          <a:prstGeom prst="rect">
            <a:avLst/>
          </a:prstGeom>
          <a:solidFill>
            <a:srgbClr val="1E2A3E"/>
          </a:solidFill>
          <a:ln w="12700">
            <a:solidFill>
              <a:srgbClr val="C9A84C"/>
            </a:solidFill>
            <a:prstDash val="solid"/>
          </a:ln>
        </p:spPr>
      </p:sp>
      <p:sp>
        <p:nvSpPr>
          <p:cNvPr id="12" name="Text 10"/>
          <p:cNvSpPr/>
          <p:nvPr/>
        </p:nvSpPr>
        <p:spPr>
          <a:xfrm>
            <a:off x="8366760" y="1161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High Gross Margins</a:t>
            </a:r>
            <a:endParaRPr lang="en-US" sz="1100" dirty="0"/>
          </a:p>
        </p:txBody>
      </p:sp>
      <p:sp>
        <p:nvSpPr>
          <p:cNvPr id="13" name="Text 11"/>
          <p:cNvSpPr/>
          <p:nvPr/>
        </p:nvSpPr>
        <p:spPr>
          <a:xfrm>
            <a:off x="8366760" y="1645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40–72% gross margins across brands. DTC channel reaches 65–70%+ margin. Wholesale still 35–53%.</a:t>
            </a:r>
            <a:endParaRPr lang="en-US" sz="950" dirty="0"/>
          </a:p>
        </p:txBody>
      </p:sp>
      <p:sp>
        <p:nvSpPr>
          <p:cNvPr id="14" name="Shape 12"/>
          <p:cNvSpPr/>
          <p:nvPr/>
        </p:nvSpPr>
        <p:spPr>
          <a:xfrm>
            <a:off x="274320" y="3337560"/>
            <a:ext cx="3749040" cy="2057400"/>
          </a:xfrm>
          <a:prstGeom prst="rect">
            <a:avLst/>
          </a:prstGeom>
          <a:solidFill>
            <a:srgbClr val="1E2A3E"/>
          </a:solidFill>
          <a:ln w="12700">
            <a:solidFill>
              <a:srgbClr val="C9A84C"/>
            </a:solidFill>
            <a:prstDash val="solid"/>
          </a:ln>
        </p:spPr>
      </p:sp>
      <p:sp>
        <p:nvSpPr>
          <p:cNvPr id="15" name="Text 13"/>
          <p:cNvSpPr/>
          <p:nvPr/>
        </p:nvSpPr>
        <p:spPr>
          <a:xfrm>
            <a:off x="411480" y="3447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Repeat-Purchase Categories</a:t>
            </a:r>
            <a:endParaRPr lang="en-US" sz="1100" dirty="0"/>
          </a:p>
        </p:txBody>
      </p:sp>
      <p:sp>
        <p:nvSpPr>
          <p:cNvPr id="16" name="Text 14"/>
          <p:cNvSpPr/>
          <p:nvPr/>
        </p:nvSpPr>
        <p:spPr>
          <a:xfrm>
            <a:off x="411480" y="3931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Tobacco wraps and specialty coffee are consumed daily. Built-in repurchase velocity without re-acquisition cost.</a:t>
            </a:r>
            <a:endParaRPr lang="en-US" sz="950" dirty="0"/>
          </a:p>
        </p:txBody>
      </p:sp>
      <p:sp>
        <p:nvSpPr>
          <p:cNvPr id="17" name="Shape 15"/>
          <p:cNvSpPr/>
          <p:nvPr/>
        </p:nvSpPr>
        <p:spPr>
          <a:xfrm>
            <a:off x="4251960" y="3337560"/>
            <a:ext cx="3749040" cy="2057400"/>
          </a:xfrm>
          <a:prstGeom prst="rect">
            <a:avLst/>
          </a:prstGeom>
          <a:solidFill>
            <a:srgbClr val="1E2A3E"/>
          </a:solidFill>
          <a:ln w="12700">
            <a:solidFill>
              <a:srgbClr val="C9A84C"/>
            </a:solidFill>
            <a:prstDash val="solid"/>
          </a:ln>
        </p:spPr>
      </p:sp>
      <p:sp>
        <p:nvSpPr>
          <p:cNvPr id="18" name="Text 16"/>
          <p:cNvSpPr/>
          <p:nvPr/>
        </p:nvSpPr>
        <p:spPr>
          <a:xfrm>
            <a:off x="4389120" y="3447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Lean Team Structure</a:t>
            </a:r>
            <a:endParaRPr lang="en-US" sz="1100" dirty="0"/>
          </a:p>
        </p:txBody>
      </p:sp>
      <p:sp>
        <p:nvSpPr>
          <p:cNvPr id="19" name="Text 17"/>
          <p:cNvSpPr/>
          <p:nvPr/>
        </p:nvSpPr>
        <p:spPr>
          <a:xfrm>
            <a:off x="4389120" y="3931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Founder-led with outsourced ops. Capital goes to inventory, marketing, and distribution — not payroll.</a:t>
            </a:r>
            <a:endParaRPr lang="en-US" sz="950" dirty="0"/>
          </a:p>
        </p:txBody>
      </p:sp>
      <p:sp>
        <p:nvSpPr>
          <p:cNvPr id="20" name="Shape 18"/>
          <p:cNvSpPr/>
          <p:nvPr/>
        </p:nvSpPr>
        <p:spPr>
          <a:xfrm>
            <a:off x="8229600" y="3337560"/>
            <a:ext cx="3749040" cy="2057400"/>
          </a:xfrm>
          <a:prstGeom prst="rect">
            <a:avLst/>
          </a:prstGeom>
          <a:solidFill>
            <a:srgbClr val="1E2A3E"/>
          </a:solidFill>
          <a:ln w="12700">
            <a:solidFill>
              <a:srgbClr val="C9A84C"/>
            </a:solidFill>
            <a:prstDash val="solid"/>
          </a:ln>
        </p:spPr>
      </p:sp>
      <p:sp>
        <p:nvSpPr>
          <p:cNvPr id="21" name="Text 19"/>
          <p:cNvSpPr/>
          <p:nvPr/>
        </p:nvSpPr>
        <p:spPr>
          <a:xfrm>
            <a:off x="8366760" y="3447288"/>
            <a:ext cx="3474720" cy="411480"/>
          </a:xfrm>
          <a:prstGeom prst="rect">
            <a:avLst/>
          </a:prstGeom>
          <a:noFill/>
          <a:ln/>
        </p:spPr>
        <p:txBody>
          <a:bodyPr wrap="square" lIns="0" tIns="0" rIns="0" bIns="0" rtlCol="0" anchor="ctr"/>
          <a:lstStyle/>
          <a:p>
            <a:pPr indent="0" marL="0">
              <a:buNone/>
            </a:pPr>
            <a:r>
              <a:rPr lang="en-US" sz="1100" b="1" dirty="0">
                <a:solidFill>
                  <a:srgbClr val="C9A84C"/>
                </a:solidFill>
              </a:rPr>
              <a:t>🏛️  SBA-Backed Foundation</a:t>
            </a:r>
            <a:endParaRPr lang="en-US" sz="1100" dirty="0"/>
          </a:p>
        </p:txBody>
      </p:sp>
      <p:sp>
        <p:nvSpPr>
          <p:cNvPr id="22" name="Text 20"/>
          <p:cNvSpPr/>
          <p:nvPr/>
        </p:nvSpPr>
        <p:spPr>
          <a:xfrm>
            <a:off x="8366760" y="3931920"/>
            <a:ext cx="3474720" cy="1325880"/>
          </a:xfrm>
          <a:prstGeom prst="rect">
            <a:avLst/>
          </a:prstGeom>
          <a:noFill/>
          <a:ln/>
        </p:spPr>
        <p:txBody>
          <a:bodyPr wrap="square" lIns="0" tIns="0" rIns="0" bIns="0" rtlCol="0" anchor="ctr"/>
          <a:lstStyle/>
          <a:p>
            <a:pPr indent="0" marL="0">
              <a:buNone/>
            </a:pPr>
            <a:r>
              <a:rPr lang="en-US" sz="950" dirty="0">
                <a:solidFill>
                  <a:srgbClr val="8B8B9E"/>
                </a:solidFill>
              </a:rPr>
              <a:t>$105K institutional debt reduces equity dilution. Lender-validated plan. Debt serviced from Year-1 revenue.</a:t>
            </a:r>
            <a:endParaRPr lang="en-US" sz="950" dirty="0"/>
          </a:p>
        </p:txBody>
      </p:sp>
      <p:sp>
        <p:nvSpPr>
          <p:cNvPr id="23" name="Shape 21"/>
          <p:cNvSpPr/>
          <p:nvPr/>
        </p:nvSpPr>
        <p:spPr>
          <a:xfrm>
            <a:off x="274320" y="6263640"/>
            <a:ext cx="11640312" cy="438912"/>
          </a:xfrm>
          <a:prstGeom prst="rect">
            <a:avLst/>
          </a:prstGeom>
          <a:solidFill>
            <a:srgbClr val="C9A84C"/>
          </a:solidFill>
          <a:ln w="12700">
            <a:solidFill>
              <a:srgbClr val="C9A84C"/>
            </a:solidFill>
            <a:prstDash val="solid"/>
          </a:ln>
        </p:spPr>
      </p:sp>
      <p:sp>
        <p:nvSpPr>
          <p:cNvPr id="24" name="Text 22"/>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Result: A $135K total investment launching a 4-brand portfolio with 40–72% margins and repeat-purchase economics.</a:t>
            </a:r>
            <a:endParaRPr lang="en-US" sz="9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EXIT &amp; RETURN PATHWAYS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Multiple routes to investor liquidity — not dependent on any single outcome.</a:t>
            </a:r>
            <a:endParaRPr lang="en-US" sz="1000" dirty="0"/>
          </a:p>
        </p:txBody>
      </p:sp>
      <p:sp>
        <p:nvSpPr>
          <p:cNvPr id="5" name="Shape 3"/>
          <p:cNvSpPr/>
          <p:nvPr/>
        </p:nvSpPr>
        <p:spPr>
          <a:xfrm>
            <a:off x="274320" y="1005840"/>
            <a:ext cx="11640312" cy="960120"/>
          </a:xfrm>
          <a:prstGeom prst="rect">
            <a:avLst/>
          </a:prstGeom>
          <a:solidFill>
            <a:srgbClr val="1E2A3E"/>
          </a:solidFill>
          <a:ln w="12700">
            <a:solidFill>
              <a:srgbClr val="C9A84C"/>
            </a:solidFill>
            <a:prstDash val="solid"/>
          </a:ln>
        </p:spPr>
      </p:sp>
      <p:sp>
        <p:nvSpPr>
          <p:cNvPr id="6" name="Text 4"/>
          <p:cNvSpPr/>
          <p:nvPr/>
        </p:nvSpPr>
        <p:spPr>
          <a:xfrm>
            <a:off x="365760" y="1051560"/>
            <a:ext cx="914400" cy="82296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01</a:t>
            </a:r>
            <a:endParaRPr lang="en-US" sz="2800" dirty="0"/>
          </a:p>
        </p:txBody>
      </p:sp>
      <p:sp>
        <p:nvSpPr>
          <p:cNvPr id="7" name="Text 5"/>
          <p:cNvSpPr/>
          <p:nvPr/>
        </p:nvSpPr>
        <p:spPr>
          <a:xfrm>
            <a:off x="1417320" y="1078992"/>
            <a:ext cx="4114800" cy="384048"/>
          </a:xfrm>
          <a:prstGeom prst="rect">
            <a:avLst/>
          </a:prstGeom>
          <a:noFill/>
          <a:ln/>
        </p:spPr>
        <p:txBody>
          <a:bodyPr wrap="square" lIns="0" tIns="0" rIns="0" bIns="0" rtlCol="0" anchor="ctr"/>
          <a:lstStyle/>
          <a:p>
            <a:pPr indent="0" marL="0">
              <a:buNone/>
            </a:pPr>
            <a:r>
              <a:rPr lang="en-US" sz="1200" b="1" dirty="0">
                <a:solidFill>
                  <a:srgbClr val="FFFFFF"/>
                </a:solidFill>
              </a:rPr>
              <a:t>Strategic Tobacco Acquisition</a:t>
            </a:r>
            <a:endParaRPr lang="en-US" sz="1200" dirty="0"/>
          </a:p>
        </p:txBody>
      </p:sp>
      <p:sp>
        <p:nvSpPr>
          <p:cNvPr id="8" name="Text 6"/>
          <p:cNvSpPr/>
          <p:nvPr/>
        </p:nvSpPr>
        <p:spPr>
          <a:xfrm>
            <a:off x="1417320" y="1481328"/>
            <a:ext cx="10332720" cy="411480"/>
          </a:xfrm>
          <a:prstGeom prst="rect">
            <a:avLst/>
          </a:prstGeom>
          <a:noFill/>
          <a:ln/>
        </p:spPr>
        <p:txBody>
          <a:bodyPr wrap="square" lIns="0" tIns="0" rIns="0" bIns="0" rtlCol="0" anchor="ctr"/>
          <a:lstStyle/>
          <a:p>
            <a:pPr indent="0" marL="0">
              <a:buNone/>
            </a:pPr>
            <a:r>
              <a:rPr lang="en-US" sz="950" dirty="0">
                <a:solidFill>
                  <a:srgbClr val="8B8B9E"/>
                </a:solidFill>
              </a:rPr>
              <a:t>Major tobacco companies (Altria, Imperial Brands, Standard General) actively acquire premium lifestyle brands with proven distribution.</a:t>
            </a:r>
            <a:endParaRPr lang="en-US" sz="950" dirty="0"/>
          </a:p>
        </p:txBody>
      </p:sp>
      <p:sp>
        <p:nvSpPr>
          <p:cNvPr id="9" name="Shape 7"/>
          <p:cNvSpPr/>
          <p:nvPr/>
        </p:nvSpPr>
        <p:spPr>
          <a:xfrm>
            <a:off x="274320" y="2029968"/>
            <a:ext cx="11640312" cy="960120"/>
          </a:xfrm>
          <a:prstGeom prst="rect">
            <a:avLst/>
          </a:prstGeom>
          <a:solidFill>
            <a:srgbClr val="16213E"/>
          </a:solidFill>
          <a:ln w="12700">
            <a:solidFill>
              <a:srgbClr val="C9A84C"/>
            </a:solidFill>
            <a:prstDash val="solid"/>
          </a:ln>
        </p:spPr>
      </p:sp>
      <p:sp>
        <p:nvSpPr>
          <p:cNvPr id="10" name="Text 8"/>
          <p:cNvSpPr/>
          <p:nvPr/>
        </p:nvSpPr>
        <p:spPr>
          <a:xfrm>
            <a:off x="365760" y="2075688"/>
            <a:ext cx="914400" cy="82296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02</a:t>
            </a:r>
            <a:endParaRPr lang="en-US" sz="2800" dirty="0"/>
          </a:p>
        </p:txBody>
      </p:sp>
      <p:sp>
        <p:nvSpPr>
          <p:cNvPr id="11" name="Text 9"/>
          <p:cNvSpPr/>
          <p:nvPr/>
        </p:nvSpPr>
        <p:spPr>
          <a:xfrm>
            <a:off x="1417320" y="2103120"/>
            <a:ext cx="4114800" cy="384048"/>
          </a:xfrm>
          <a:prstGeom prst="rect">
            <a:avLst/>
          </a:prstGeom>
          <a:noFill/>
          <a:ln/>
        </p:spPr>
        <p:txBody>
          <a:bodyPr wrap="square" lIns="0" tIns="0" rIns="0" bIns="0" rtlCol="0" anchor="ctr"/>
          <a:lstStyle/>
          <a:p>
            <a:pPr indent="0" marL="0">
              <a:buNone/>
            </a:pPr>
            <a:r>
              <a:rPr lang="en-US" sz="1200" b="1" dirty="0">
                <a:solidFill>
                  <a:srgbClr val="FFFFFF"/>
                </a:solidFill>
              </a:rPr>
              <a:t>Regional Distributor Buyout</a:t>
            </a:r>
            <a:endParaRPr lang="en-US" sz="1200" dirty="0"/>
          </a:p>
        </p:txBody>
      </p:sp>
      <p:sp>
        <p:nvSpPr>
          <p:cNvPr id="12" name="Text 10"/>
          <p:cNvSpPr/>
          <p:nvPr/>
        </p:nvSpPr>
        <p:spPr>
          <a:xfrm>
            <a:off x="1417320" y="2505456"/>
            <a:ext cx="10332720" cy="411480"/>
          </a:xfrm>
          <a:prstGeom prst="rect">
            <a:avLst/>
          </a:prstGeom>
          <a:noFill/>
          <a:ln/>
        </p:spPr>
        <p:txBody>
          <a:bodyPr wrap="square" lIns="0" tIns="0" rIns="0" bIns="0" rtlCol="0" anchor="ctr"/>
          <a:lstStyle/>
          <a:p>
            <a:pPr indent="0" marL="0">
              <a:buNone/>
            </a:pPr>
            <a:r>
              <a:rPr lang="en-US" sz="950" dirty="0">
                <a:solidFill>
                  <a:srgbClr val="8B8B9E"/>
                </a:solidFill>
              </a:rPr>
              <a:t>As distribution matures across AZ/CA/FL/GA, strategic regional buyers may acquire the distribution rights and brand equity.</a:t>
            </a:r>
            <a:endParaRPr lang="en-US" sz="950" dirty="0"/>
          </a:p>
        </p:txBody>
      </p:sp>
      <p:sp>
        <p:nvSpPr>
          <p:cNvPr id="13" name="Shape 11"/>
          <p:cNvSpPr/>
          <p:nvPr/>
        </p:nvSpPr>
        <p:spPr>
          <a:xfrm>
            <a:off x="274320" y="3054096"/>
            <a:ext cx="11640312" cy="960120"/>
          </a:xfrm>
          <a:prstGeom prst="rect">
            <a:avLst/>
          </a:prstGeom>
          <a:solidFill>
            <a:srgbClr val="1E2A3E"/>
          </a:solidFill>
          <a:ln w="12700">
            <a:solidFill>
              <a:srgbClr val="C9A84C"/>
            </a:solidFill>
            <a:prstDash val="solid"/>
          </a:ln>
        </p:spPr>
      </p:sp>
      <p:sp>
        <p:nvSpPr>
          <p:cNvPr id="14" name="Text 12"/>
          <p:cNvSpPr/>
          <p:nvPr/>
        </p:nvSpPr>
        <p:spPr>
          <a:xfrm>
            <a:off x="365760" y="3099816"/>
            <a:ext cx="914400" cy="82296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03</a:t>
            </a:r>
            <a:endParaRPr lang="en-US" sz="2800" dirty="0"/>
          </a:p>
        </p:txBody>
      </p:sp>
      <p:sp>
        <p:nvSpPr>
          <p:cNvPr id="15" name="Text 13"/>
          <p:cNvSpPr/>
          <p:nvPr/>
        </p:nvSpPr>
        <p:spPr>
          <a:xfrm>
            <a:off x="1417320" y="3127248"/>
            <a:ext cx="4114800" cy="384048"/>
          </a:xfrm>
          <a:prstGeom prst="rect">
            <a:avLst/>
          </a:prstGeom>
          <a:noFill/>
          <a:ln/>
        </p:spPr>
        <p:txBody>
          <a:bodyPr wrap="square" lIns="0" tIns="0" rIns="0" bIns="0" rtlCol="0" anchor="ctr"/>
          <a:lstStyle/>
          <a:p>
            <a:pPr indent="0" marL="0">
              <a:buNone/>
            </a:pPr>
            <a:r>
              <a:rPr lang="en-US" sz="1200" b="1" dirty="0">
                <a:solidFill>
                  <a:srgbClr val="FFFFFF"/>
                </a:solidFill>
              </a:rPr>
              <a:t>Lifestyle Portfolio Merger</a:t>
            </a:r>
            <a:endParaRPr lang="en-US" sz="1200" dirty="0"/>
          </a:p>
        </p:txBody>
      </p:sp>
      <p:sp>
        <p:nvSpPr>
          <p:cNvPr id="16" name="Text 14"/>
          <p:cNvSpPr/>
          <p:nvPr/>
        </p:nvSpPr>
        <p:spPr>
          <a:xfrm>
            <a:off x="1417320" y="3529584"/>
            <a:ext cx="10332720" cy="411480"/>
          </a:xfrm>
          <a:prstGeom prst="rect">
            <a:avLst/>
          </a:prstGeom>
          <a:noFill/>
          <a:ln/>
        </p:spPr>
        <p:txBody>
          <a:bodyPr wrap="square" lIns="0" tIns="0" rIns="0" bIns="0" rtlCol="0" anchor="ctr"/>
          <a:lstStyle/>
          <a:p>
            <a:pPr indent="0" marL="0">
              <a:buNone/>
            </a:pPr>
            <a:r>
              <a:rPr lang="en-US" sz="950" dirty="0">
                <a:solidFill>
                  <a:srgbClr val="8B8B9E"/>
                </a:solidFill>
              </a:rPr>
              <a:t>RLG's multi-brand platform (tobacco + coffee + lifestyle) positions it as a compelling acquisition target for lifestyle conglomerates.</a:t>
            </a:r>
            <a:endParaRPr lang="en-US" sz="950" dirty="0"/>
          </a:p>
        </p:txBody>
      </p:sp>
      <p:sp>
        <p:nvSpPr>
          <p:cNvPr id="17" name="Shape 15"/>
          <p:cNvSpPr/>
          <p:nvPr/>
        </p:nvSpPr>
        <p:spPr>
          <a:xfrm>
            <a:off x="274320" y="4078224"/>
            <a:ext cx="11640312" cy="960120"/>
          </a:xfrm>
          <a:prstGeom prst="rect">
            <a:avLst/>
          </a:prstGeom>
          <a:solidFill>
            <a:srgbClr val="16213E"/>
          </a:solidFill>
          <a:ln w="12700">
            <a:solidFill>
              <a:srgbClr val="C9A84C"/>
            </a:solidFill>
            <a:prstDash val="solid"/>
          </a:ln>
        </p:spPr>
      </p:sp>
      <p:sp>
        <p:nvSpPr>
          <p:cNvPr id="18" name="Text 16"/>
          <p:cNvSpPr/>
          <p:nvPr/>
        </p:nvSpPr>
        <p:spPr>
          <a:xfrm>
            <a:off x="365760" y="4123944"/>
            <a:ext cx="914400" cy="82296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04</a:t>
            </a:r>
            <a:endParaRPr lang="en-US" sz="2800" dirty="0"/>
          </a:p>
        </p:txBody>
      </p:sp>
      <p:sp>
        <p:nvSpPr>
          <p:cNvPr id="19" name="Text 17"/>
          <p:cNvSpPr/>
          <p:nvPr/>
        </p:nvSpPr>
        <p:spPr>
          <a:xfrm>
            <a:off x="1417320" y="4151376"/>
            <a:ext cx="4114800" cy="384048"/>
          </a:xfrm>
          <a:prstGeom prst="rect">
            <a:avLst/>
          </a:prstGeom>
          <a:noFill/>
          <a:ln/>
        </p:spPr>
        <p:txBody>
          <a:bodyPr wrap="square" lIns="0" tIns="0" rIns="0" bIns="0" rtlCol="0" anchor="ctr"/>
          <a:lstStyle/>
          <a:p>
            <a:pPr indent="0" marL="0">
              <a:buNone/>
            </a:pPr>
            <a:r>
              <a:rPr lang="en-US" sz="1200" b="1" dirty="0">
                <a:solidFill>
                  <a:srgbClr val="FFFFFF"/>
                </a:solidFill>
              </a:rPr>
              <a:t>DTC Recurring Revenue + Dividend</a:t>
            </a:r>
            <a:endParaRPr lang="en-US" sz="1200" dirty="0"/>
          </a:p>
        </p:txBody>
      </p:sp>
      <p:sp>
        <p:nvSpPr>
          <p:cNvPr id="20" name="Text 18"/>
          <p:cNvSpPr/>
          <p:nvPr/>
        </p:nvSpPr>
        <p:spPr>
          <a:xfrm>
            <a:off x="1417320" y="4553712"/>
            <a:ext cx="10332720" cy="411480"/>
          </a:xfrm>
          <a:prstGeom prst="rect">
            <a:avLst/>
          </a:prstGeom>
          <a:noFill/>
          <a:ln/>
        </p:spPr>
        <p:txBody>
          <a:bodyPr wrap="square" lIns="0" tIns="0" rIns="0" bIns="0" rtlCol="0" anchor="ctr"/>
          <a:lstStyle/>
          <a:p>
            <a:pPr indent="0" marL="0">
              <a:buNone/>
            </a:pPr>
            <a:r>
              <a:rPr lang="en-US" sz="950" dirty="0">
                <a:solidFill>
                  <a:srgbClr val="8B8B9E"/>
                </a:solidFill>
              </a:rPr>
              <a:t>Las Caobas Coffee™ subscription creates predictable cash flow that could support a dividend distribution model for long-term investors.</a:t>
            </a:r>
            <a:endParaRPr lang="en-US" sz="950" dirty="0"/>
          </a:p>
        </p:txBody>
      </p:sp>
      <p:sp>
        <p:nvSpPr>
          <p:cNvPr id="21" name="Shape 19"/>
          <p:cNvSpPr/>
          <p:nvPr/>
        </p:nvSpPr>
        <p:spPr>
          <a:xfrm>
            <a:off x="274320" y="5102352"/>
            <a:ext cx="11640312" cy="960120"/>
          </a:xfrm>
          <a:prstGeom prst="rect">
            <a:avLst/>
          </a:prstGeom>
          <a:solidFill>
            <a:srgbClr val="1E2A3E"/>
          </a:solidFill>
          <a:ln w="12700">
            <a:solidFill>
              <a:srgbClr val="C9A84C"/>
            </a:solidFill>
            <a:prstDash val="solid"/>
          </a:ln>
        </p:spPr>
      </p:sp>
      <p:sp>
        <p:nvSpPr>
          <p:cNvPr id="22" name="Text 20"/>
          <p:cNvSpPr/>
          <p:nvPr/>
        </p:nvSpPr>
        <p:spPr>
          <a:xfrm>
            <a:off x="365760" y="5148072"/>
            <a:ext cx="914400" cy="822960"/>
          </a:xfrm>
          <a:prstGeom prst="rect">
            <a:avLst/>
          </a:prstGeom>
          <a:noFill/>
          <a:ln/>
        </p:spPr>
        <p:txBody>
          <a:bodyPr wrap="square" lIns="0" tIns="0" rIns="0" bIns="0" rtlCol="0" anchor="ctr"/>
          <a:lstStyle/>
          <a:p>
            <a:pPr algn="ctr" indent="0" marL="0">
              <a:buNone/>
            </a:pPr>
            <a:r>
              <a:rPr lang="en-US" sz="2800" b="1" dirty="0">
                <a:solidFill>
                  <a:srgbClr val="C9A84C"/>
                </a:solidFill>
                <a:latin typeface="Georgia" pitchFamily="34" charset="0"/>
                <a:ea typeface="Georgia" pitchFamily="34" charset="-122"/>
                <a:cs typeface="Georgia" pitchFamily="34" charset="-120"/>
              </a:rPr>
              <a:t>05</a:t>
            </a:r>
            <a:endParaRPr lang="en-US" sz="2800" dirty="0"/>
          </a:p>
        </p:txBody>
      </p:sp>
      <p:sp>
        <p:nvSpPr>
          <p:cNvPr id="23" name="Text 21"/>
          <p:cNvSpPr/>
          <p:nvPr/>
        </p:nvSpPr>
        <p:spPr>
          <a:xfrm>
            <a:off x="1417320" y="5175504"/>
            <a:ext cx="4114800" cy="384048"/>
          </a:xfrm>
          <a:prstGeom prst="rect">
            <a:avLst/>
          </a:prstGeom>
          <a:noFill/>
          <a:ln/>
        </p:spPr>
        <p:txBody>
          <a:bodyPr wrap="square" lIns="0" tIns="0" rIns="0" bIns="0" rtlCol="0" anchor="ctr"/>
          <a:lstStyle/>
          <a:p>
            <a:pPr indent="0" marL="0">
              <a:buNone/>
            </a:pPr>
            <a:r>
              <a:rPr lang="en-US" sz="1200" b="1" dirty="0">
                <a:solidFill>
                  <a:srgbClr val="FFFFFF"/>
                </a:solidFill>
              </a:rPr>
              <a:t>National Licensing &amp; Royalty</a:t>
            </a:r>
            <a:endParaRPr lang="en-US" sz="1200" dirty="0"/>
          </a:p>
        </p:txBody>
      </p:sp>
      <p:sp>
        <p:nvSpPr>
          <p:cNvPr id="24" name="Text 22"/>
          <p:cNvSpPr/>
          <p:nvPr/>
        </p:nvSpPr>
        <p:spPr>
          <a:xfrm>
            <a:off x="1417320" y="5577840"/>
            <a:ext cx="10332720" cy="411480"/>
          </a:xfrm>
          <a:prstGeom prst="rect">
            <a:avLst/>
          </a:prstGeom>
          <a:noFill/>
          <a:ln/>
        </p:spPr>
        <p:txBody>
          <a:bodyPr wrap="square" lIns="0" tIns="0" rIns="0" bIns="0" rtlCol="0" anchor="ctr"/>
          <a:lstStyle/>
          <a:p>
            <a:pPr indent="0" marL="0">
              <a:buNone/>
            </a:pPr>
            <a:r>
              <a:rPr lang="en-US" sz="950" dirty="0">
                <a:solidFill>
                  <a:srgbClr val="8B8B9E"/>
                </a:solidFill>
              </a:rPr>
              <a:t>Brand licensing for Leaf Cutz™ and Royal Flush®️ creates royalty income streams without additional capital deployment.</a:t>
            </a:r>
            <a:endParaRPr lang="en-US" sz="950" dirty="0"/>
          </a:p>
        </p:txBody>
      </p:sp>
      <p:sp>
        <p:nvSpPr>
          <p:cNvPr id="25" name="Shape 23"/>
          <p:cNvSpPr/>
          <p:nvPr/>
        </p:nvSpPr>
        <p:spPr>
          <a:xfrm>
            <a:off x="274320" y="6263640"/>
            <a:ext cx="11640312" cy="438912"/>
          </a:xfrm>
          <a:prstGeom prst="rect">
            <a:avLst/>
          </a:prstGeom>
          <a:solidFill>
            <a:srgbClr val="C9A84C"/>
          </a:solidFill>
          <a:ln w="12700">
            <a:solidFill>
              <a:srgbClr val="C9A84C"/>
            </a:solidFill>
            <a:prstDash val="solid"/>
          </a:ln>
        </p:spPr>
      </p:sp>
      <p:sp>
        <p:nvSpPr>
          <p:cNvPr id="26" name="Text 24"/>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Comparable exits in premium tobacco lifestyle: $10M–$75M range. Early investors at $2M pre-money capture maximum upside.</a:t>
            </a:r>
            <a:endParaRPr lang="en-US" sz="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WHY NOW</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The market timing has never been more favorable for RLG.</a:t>
            </a:r>
            <a:endParaRPr lang="en-US" sz="1000" dirty="0"/>
          </a:p>
        </p:txBody>
      </p:sp>
      <p:sp>
        <p:nvSpPr>
          <p:cNvPr id="5" name="Shape 3"/>
          <p:cNvSpPr/>
          <p:nvPr/>
        </p:nvSpPr>
        <p:spPr>
          <a:xfrm>
            <a:off x="274320" y="1051560"/>
            <a:ext cx="5577840" cy="384048"/>
          </a:xfrm>
          <a:prstGeom prst="rect">
            <a:avLst/>
          </a:prstGeom>
          <a:solidFill>
            <a:srgbClr val="C9A84C"/>
          </a:solidFill>
          <a:ln w="12700">
            <a:solidFill>
              <a:srgbClr val="C9A84C"/>
            </a:solidFill>
            <a:prstDash val="solid"/>
          </a:ln>
        </p:spPr>
      </p:sp>
      <p:sp>
        <p:nvSpPr>
          <p:cNvPr id="6" name="Text 4"/>
          <p:cNvSpPr/>
          <p:nvPr/>
        </p:nvSpPr>
        <p:spPr>
          <a:xfrm>
            <a:off x="274320" y="1051560"/>
            <a:ext cx="5577840" cy="384048"/>
          </a:xfrm>
          <a:prstGeom prst="rect">
            <a:avLst/>
          </a:prstGeom>
          <a:noFill/>
          <a:ln/>
        </p:spPr>
        <p:txBody>
          <a:bodyPr wrap="square" lIns="0" tIns="0" rIns="0" bIns="0" rtlCol="0" anchor="ctr"/>
          <a:lstStyle/>
          <a:p>
            <a:pPr algn="ctr" indent="0" marL="0">
              <a:buNone/>
            </a:pPr>
            <a:r>
              <a:rPr lang="en-US" sz="1100" b="1" dirty="0">
                <a:solidFill>
                  <a:srgbClr val="1A1A2E"/>
                </a:solidFill>
              </a:rPr>
              <a:t>MARKET FORCES</a:t>
            </a:r>
            <a:endParaRPr lang="en-US" sz="1100" dirty="0"/>
          </a:p>
        </p:txBody>
      </p:sp>
      <p:sp>
        <p:nvSpPr>
          <p:cNvPr id="7" name="Text 5"/>
          <p:cNvSpPr/>
          <p:nvPr/>
        </p:nvSpPr>
        <p:spPr>
          <a:xfrm>
            <a:off x="274320" y="1508760"/>
            <a:ext cx="5577840" cy="384048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Premium leaf wrap category estimated growing double-digits annually (management estimate)</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Consumers shifting decisively toward natural leaf products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Gen Z + Millennial spend on lifestyle tobacco brands accelerating</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Specialty coffee subscription market expanding rapidly</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Social-commerce driving brand discovery — not retail shelf space</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Cultural authenticity now commands premium pricing power</a:t>
            </a:r>
            <a:endParaRPr lang="en-US" sz="1000" dirty="0"/>
          </a:p>
        </p:txBody>
      </p:sp>
      <p:sp>
        <p:nvSpPr>
          <p:cNvPr id="8" name="Shape 6"/>
          <p:cNvSpPr/>
          <p:nvPr/>
        </p:nvSpPr>
        <p:spPr>
          <a:xfrm>
            <a:off x="6217920" y="1051560"/>
            <a:ext cx="5669280" cy="384048"/>
          </a:xfrm>
          <a:prstGeom prst="rect">
            <a:avLst/>
          </a:prstGeom>
          <a:solidFill>
            <a:srgbClr val="1E2A3E"/>
          </a:solidFill>
          <a:ln w="12700">
            <a:solidFill>
              <a:srgbClr val="C9A84C"/>
            </a:solidFill>
            <a:prstDash val="solid"/>
          </a:ln>
        </p:spPr>
      </p:sp>
      <p:sp>
        <p:nvSpPr>
          <p:cNvPr id="9" name="Text 7"/>
          <p:cNvSpPr/>
          <p:nvPr/>
        </p:nvSpPr>
        <p:spPr>
          <a:xfrm>
            <a:off x="6217920" y="1051560"/>
            <a:ext cx="5669280" cy="384048"/>
          </a:xfrm>
          <a:prstGeom prst="rect">
            <a:avLst/>
          </a:prstGeom>
          <a:noFill/>
          <a:ln/>
        </p:spPr>
        <p:txBody>
          <a:bodyPr wrap="square" lIns="0" tIns="0" rIns="0" bIns="0" rtlCol="0" anchor="ctr"/>
          <a:lstStyle/>
          <a:p>
            <a:pPr algn="ctr" indent="0" marL="0">
              <a:buNone/>
            </a:pPr>
            <a:r>
              <a:rPr lang="en-US" sz="1100" b="1" dirty="0">
                <a:solidFill>
                  <a:srgbClr val="C9A84C"/>
                </a:solidFill>
              </a:rPr>
              <a:t>RLG POSITIONING</a:t>
            </a:r>
            <a:endParaRPr lang="en-US" sz="1100" dirty="0"/>
          </a:p>
        </p:txBody>
      </p:sp>
      <p:sp>
        <p:nvSpPr>
          <p:cNvPr id="10" name="Text 8"/>
          <p:cNvSpPr/>
          <p:nvPr/>
        </p:nvSpPr>
        <p:spPr>
          <a:xfrm>
            <a:off x="6217920" y="1508760"/>
            <a:ext cx="5669280" cy="384048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Dominican sourcing creates authentic differentiation — not a claim</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Tobacco + coffee = diversified lifestyle platform, one supply chain</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SBA financing validates operational viability to distributors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Product assets, trademarks, and packaging already complete</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Lean team + outsourced manufacturing = capital-efficient scaling</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Early-positioned premium Dominican leaf wrap brand with differentiated sourcing and lifestyle positioning</a:t>
            </a:r>
            <a:endParaRPr lang="en-US" sz="1000" dirty="0"/>
          </a:p>
        </p:txBody>
      </p:sp>
      <p:sp>
        <p:nvSpPr>
          <p:cNvPr id="11" name="Shape 9"/>
          <p:cNvSpPr/>
          <p:nvPr/>
        </p:nvSpPr>
        <p:spPr>
          <a:xfrm>
            <a:off x="274320" y="6263640"/>
            <a:ext cx="11640312" cy="438912"/>
          </a:xfrm>
          <a:prstGeom prst="rect">
            <a:avLst/>
          </a:prstGeom>
          <a:solidFill>
            <a:srgbClr val="C9A84C"/>
          </a:solidFill>
          <a:ln w="12700">
            <a:solidFill>
              <a:srgbClr val="C9A84C"/>
            </a:solidFill>
            <a:prstDash val="solid"/>
          </a:ln>
        </p:spPr>
      </p:sp>
      <p:sp>
        <p:nvSpPr>
          <p:cNvPr id="12" name="Text 10"/>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The window to enter premium tobacco lifestyle at this price point is NOW — before national distribution consolidates.</a:t>
            </a:r>
            <a:endParaRPr lang="en-US" sz="9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GROWTH ROADMAP</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Confident, phased expansion — capital discipline first, then scale.</a:t>
            </a:r>
            <a:endParaRPr lang="en-US" sz="1000" dirty="0"/>
          </a:p>
        </p:txBody>
      </p:sp>
      <p:sp>
        <p:nvSpPr>
          <p:cNvPr id="5" name="Shape 3"/>
          <p:cNvSpPr/>
          <p:nvPr/>
        </p:nvSpPr>
        <p:spPr>
          <a:xfrm>
            <a:off x="274320" y="1005840"/>
            <a:ext cx="3749040" cy="475488"/>
          </a:xfrm>
          <a:prstGeom prst="rect">
            <a:avLst/>
          </a:prstGeom>
          <a:solidFill>
            <a:srgbClr val="2D6A4F"/>
          </a:solidFill>
          <a:ln w="12700">
            <a:solidFill>
              <a:srgbClr val="2D6A4F"/>
            </a:solidFill>
            <a:prstDash val="solid"/>
          </a:ln>
        </p:spPr>
      </p:sp>
      <p:sp>
        <p:nvSpPr>
          <p:cNvPr id="6" name="Text 4"/>
          <p:cNvSpPr/>
          <p:nvPr/>
        </p:nvSpPr>
        <p:spPr>
          <a:xfrm>
            <a:off x="411480" y="1005840"/>
            <a:ext cx="2286000" cy="475488"/>
          </a:xfrm>
          <a:prstGeom prst="rect">
            <a:avLst/>
          </a:prstGeom>
          <a:noFill/>
          <a:ln/>
        </p:spPr>
        <p:txBody>
          <a:bodyPr wrap="square" lIns="0" tIns="0" rIns="0" bIns="0" rtlCol="0" anchor="ctr"/>
          <a:lstStyle/>
          <a:p>
            <a:pPr indent="0" marL="0">
              <a:buNone/>
            </a:pPr>
            <a:r>
              <a:rPr lang="en-US" sz="1100" b="1" dirty="0">
                <a:solidFill>
                  <a:srgbClr val="FFFFFF"/>
                </a:solidFill>
              </a:rPr>
              <a:t>PHASE 1</a:t>
            </a:r>
            <a:endParaRPr lang="en-US" sz="1100" dirty="0"/>
          </a:p>
        </p:txBody>
      </p:sp>
      <p:sp>
        <p:nvSpPr>
          <p:cNvPr id="7" name="Text 5"/>
          <p:cNvSpPr/>
          <p:nvPr/>
        </p:nvSpPr>
        <p:spPr>
          <a:xfrm>
            <a:off x="2697480" y="1005840"/>
            <a:ext cx="1280160" cy="475488"/>
          </a:xfrm>
          <a:prstGeom prst="rect">
            <a:avLst/>
          </a:prstGeom>
          <a:noFill/>
          <a:ln/>
        </p:spPr>
        <p:txBody>
          <a:bodyPr wrap="square" lIns="0" tIns="0" rIns="0" bIns="0" rtlCol="0" anchor="ctr"/>
          <a:lstStyle/>
          <a:p>
            <a:pPr algn="r" indent="0" marL="0">
              <a:buNone/>
            </a:pPr>
            <a:r>
              <a:rPr lang="en-US" sz="900" dirty="0">
                <a:solidFill>
                  <a:srgbClr val="CCCCCC"/>
                </a:solidFill>
              </a:rPr>
              <a:t>2026–2027</a:t>
            </a:r>
            <a:endParaRPr lang="en-US" sz="900" dirty="0"/>
          </a:p>
        </p:txBody>
      </p:sp>
      <p:sp>
        <p:nvSpPr>
          <p:cNvPr id="8" name="Shape 6"/>
          <p:cNvSpPr/>
          <p:nvPr/>
        </p:nvSpPr>
        <p:spPr>
          <a:xfrm>
            <a:off x="274320" y="1527048"/>
            <a:ext cx="3749040" cy="347472"/>
          </a:xfrm>
          <a:prstGeom prst="rect">
            <a:avLst/>
          </a:prstGeom>
          <a:solidFill>
            <a:srgbClr val="1E2A3E"/>
          </a:solidFill>
          <a:ln w="12700">
            <a:solidFill>
              <a:srgbClr val="2D6A4F"/>
            </a:solidFill>
            <a:prstDash val="solid"/>
          </a:ln>
        </p:spPr>
      </p:sp>
      <p:sp>
        <p:nvSpPr>
          <p:cNvPr id="9" name="Text 7"/>
          <p:cNvSpPr/>
          <p:nvPr/>
        </p:nvSpPr>
        <p:spPr>
          <a:xfrm>
            <a:off x="274320" y="1527048"/>
            <a:ext cx="3749040" cy="347472"/>
          </a:xfrm>
          <a:prstGeom prst="rect">
            <a:avLst/>
          </a:prstGeom>
          <a:noFill/>
          <a:ln/>
        </p:spPr>
        <p:txBody>
          <a:bodyPr wrap="square" lIns="0" tIns="0" rIns="0" bIns="0" rtlCol="0" anchor="ctr"/>
          <a:lstStyle/>
          <a:p>
            <a:pPr algn="ctr" indent="0" marL="0">
              <a:buNone/>
            </a:pPr>
            <a:r>
              <a:rPr lang="en-US" sz="1100" b="1" dirty="0">
                <a:solidFill>
                  <a:srgbClr val="C9A84C"/>
                </a:solidFill>
              </a:rPr>
              <a:t>Arizona + California</a:t>
            </a:r>
            <a:endParaRPr lang="en-US" sz="1100" dirty="0"/>
          </a:p>
        </p:txBody>
      </p:sp>
      <p:sp>
        <p:nvSpPr>
          <p:cNvPr id="10" name="Shape 8"/>
          <p:cNvSpPr/>
          <p:nvPr/>
        </p:nvSpPr>
        <p:spPr>
          <a:xfrm>
            <a:off x="274320" y="1920240"/>
            <a:ext cx="3749040" cy="4114800"/>
          </a:xfrm>
          <a:prstGeom prst="rect">
            <a:avLst/>
          </a:prstGeom>
          <a:solidFill>
            <a:srgbClr val="1E2A3E"/>
          </a:solidFill>
          <a:ln w="12700">
            <a:solidFill>
              <a:srgbClr val="2D6A4F"/>
            </a:solidFill>
            <a:prstDash val="solid"/>
          </a:ln>
        </p:spPr>
      </p:sp>
      <p:sp>
        <p:nvSpPr>
          <p:cNvPr id="11" name="Text 9"/>
          <p:cNvSpPr/>
          <p:nvPr/>
        </p:nvSpPr>
        <p:spPr>
          <a:xfrm>
            <a:off x="365760" y="2011680"/>
            <a:ext cx="3611880" cy="393192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Launch Leaf Cutz™ and Las Caobas™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Initial distributor outreach</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Online presence and DTC e-commerce</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Trade show participation</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Revenue target: $425K → $1.1M</a:t>
            </a:r>
            <a:endParaRPr lang="en-US" sz="1000" dirty="0"/>
          </a:p>
        </p:txBody>
      </p:sp>
      <p:sp>
        <p:nvSpPr>
          <p:cNvPr id="12" name="Shape 10"/>
          <p:cNvSpPr/>
          <p:nvPr/>
        </p:nvSpPr>
        <p:spPr>
          <a:xfrm>
            <a:off x="4251960" y="1005840"/>
            <a:ext cx="3749040" cy="475488"/>
          </a:xfrm>
          <a:prstGeom prst="rect">
            <a:avLst/>
          </a:prstGeom>
          <a:solidFill>
            <a:srgbClr val="7A4F1E"/>
          </a:solidFill>
          <a:ln w="12700">
            <a:solidFill>
              <a:srgbClr val="7A4F1E"/>
            </a:solidFill>
            <a:prstDash val="solid"/>
          </a:ln>
        </p:spPr>
      </p:sp>
      <p:sp>
        <p:nvSpPr>
          <p:cNvPr id="13" name="Text 11"/>
          <p:cNvSpPr/>
          <p:nvPr/>
        </p:nvSpPr>
        <p:spPr>
          <a:xfrm>
            <a:off x="4389120" y="1005840"/>
            <a:ext cx="2286000" cy="475488"/>
          </a:xfrm>
          <a:prstGeom prst="rect">
            <a:avLst/>
          </a:prstGeom>
          <a:noFill/>
          <a:ln/>
        </p:spPr>
        <p:txBody>
          <a:bodyPr wrap="square" lIns="0" tIns="0" rIns="0" bIns="0" rtlCol="0" anchor="ctr"/>
          <a:lstStyle/>
          <a:p>
            <a:pPr indent="0" marL="0">
              <a:buNone/>
            </a:pPr>
            <a:r>
              <a:rPr lang="en-US" sz="1100" b="1" dirty="0">
                <a:solidFill>
                  <a:srgbClr val="FFFFFF"/>
                </a:solidFill>
              </a:rPr>
              <a:t>PHASE 2</a:t>
            </a:r>
            <a:endParaRPr lang="en-US" sz="1100" dirty="0"/>
          </a:p>
        </p:txBody>
      </p:sp>
      <p:sp>
        <p:nvSpPr>
          <p:cNvPr id="14" name="Text 12"/>
          <p:cNvSpPr/>
          <p:nvPr/>
        </p:nvSpPr>
        <p:spPr>
          <a:xfrm>
            <a:off x="6675120" y="1005840"/>
            <a:ext cx="1280160" cy="475488"/>
          </a:xfrm>
          <a:prstGeom prst="rect">
            <a:avLst/>
          </a:prstGeom>
          <a:noFill/>
          <a:ln/>
        </p:spPr>
        <p:txBody>
          <a:bodyPr wrap="square" lIns="0" tIns="0" rIns="0" bIns="0" rtlCol="0" anchor="ctr"/>
          <a:lstStyle/>
          <a:p>
            <a:pPr algn="r" indent="0" marL="0">
              <a:buNone/>
            </a:pPr>
            <a:r>
              <a:rPr lang="en-US" sz="900" dirty="0">
                <a:solidFill>
                  <a:srgbClr val="CCCCCC"/>
                </a:solidFill>
              </a:rPr>
              <a:t>2027–2028</a:t>
            </a:r>
            <a:endParaRPr lang="en-US" sz="900" dirty="0"/>
          </a:p>
        </p:txBody>
      </p:sp>
      <p:sp>
        <p:nvSpPr>
          <p:cNvPr id="15" name="Shape 13"/>
          <p:cNvSpPr/>
          <p:nvPr/>
        </p:nvSpPr>
        <p:spPr>
          <a:xfrm>
            <a:off x="4251960" y="1527048"/>
            <a:ext cx="3749040" cy="347472"/>
          </a:xfrm>
          <a:prstGeom prst="rect">
            <a:avLst/>
          </a:prstGeom>
          <a:solidFill>
            <a:srgbClr val="1E2A3E"/>
          </a:solidFill>
          <a:ln w="12700">
            <a:solidFill>
              <a:srgbClr val="7A4F1E"/>
            </a:solidFill>
            <a:prstDash val="solid"/>
          </a:ln>
        </p:spPr>
      </p:sp>
      <p:sp>
        <p:nvSpPr>
          <p:cNvPr id="16" name="Text 14"/>
          <p:cNvSpPr/>
          <p:nvPr/>
        </p:nvSpPr>
        <p:spPr>
          <a:xfrm>
            <a:off x="4251960" y="1527048"/>
            <a:ext cx="3749040" cy="347472"/>
          </a:xfrm>
          <a:prstGeom prst="rect">
            <a:avLst/>
          </a:prstGeom>
          <a:noFill/>
          <a:ln/>
        </p:spPr>
        <p:txBody>
          <a:bodyPr wrap="square" lIns="0" tIns="0" rIns="0" bIns="0" rtlCol="0" anchor="ctr"/>
          <a:lstStyle/>
          <a:p>
            <a:pPr algn="ctr" indent="0" marL="0">
              <a:buNone/>
            </a:pPr>
            <a:r>
              <a:rPr lang="en-US" sz="1100" b="1" dirty="0">
                <a:solidFill>
                  <a:srgbClr val="C9A84C"/>
                </a:solidFill>
              </a:rPr>
              <a:t>Florida + Georgia</a:t>
            </a:r>
            <a:endParaRPr lang="en-US" sz="1100" dirty="0"/>
          </a:p>
        </p:txBody>
      </p:sp>
      <p:sp>
        <p:nvSpPr>
          <p:cNvPr id="17" name="Shape 15"/>
          <p:cNvSpPr/>
          <p:nvPr/>
        </p:nvSpPr>
        <p:spPr>
          <a:xfrm>
            <a:off x="4251960" y="1920240"/>
            <a:ext cx="3749040" cy="4114800"/>
          </a:xfrm>
          <a:prstGeom prst="rect">
            <a:avLst/>
          </a:prstGeom>
          <a:solidFill>
            <a:srgbClr val="1E2A3E"/>
          </a:solidFill>
          <a:ln w="12700">
            <a:solidFill>
              <a:srgbClr val="7A4F1E"/>
            </a:solidFill>
            <a:prstDash val="solid"/>
          </a:ln>
        </p:spPr>
      </p:sp>
      <p:sp>
        <p:nvSpPr>
          <p:cNvPr id="18" name="Text 16"/>
          <p:cNvSpPr/>
          <p:nvPr/>
        </p:nvSpPr>
        <p:spPr>
          <a:xfrm>
            <a:off x="4343400" y="2011680"/>
            <a:ext cx="3611880" cy="393192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Distributor expansion</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Launch Royal Flush®️ premium cigars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Culture-driven brand activation</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Subscription growth for Las Caobas™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Revenue target: $1.1M → $2.2M</a:t>
            </a:r>
            <a:endParaRPr lang="en-US" sz="1000" dirty="0"/>
          </a:p>
        </p:txBody>
      </p:sp>
      <p:sp>
        <p:nvSpPr>
          <p:cNvPr id="19" name="Shape 17"/>
          <p:cNvSpPr/>
          <p:nvPr/>
        </p:nvSpPr>
        <p:spPr>
          <a:xfrm>
            <a:off x="8229600" y="1005840"/>
            <a:ext cx="3749040" cy="475488"/>
          </a:xfrm>
          <a:prstGeom prst="rect">
            <a:avLst/>
          </a:prstGeom>
          <a:solidFill>
            <a:srgbClr val="8B1A1A"/>
          </a:solidFill>
          <a:ln w="12700">
            <a:solidFill>
              <a:srgbClr val="8B1A1A"/>
            </a:solidFill>
            <a:prstDash val="solid"/>
          </a:ln>
        </p:spPr>
      </p:sp>
      <p:sp>
        <p:nvSpPr>
          <p:cNvPr id="20" name="Text 18"/>
          <p:cNvSpPr/>
          <p:nvPr/>
        </p:nvSpPr>
        <p:spPr>
          <a:xfrm>
            <a:off x="8366760" y="1005840"/>
            <a:ext cx="2286000" cy="475488"/>
          </a:xfrm>
          <a:prstGeom prst="rect">
            <a:avLst/>
          </a:prstGeom>
          <a:noFill/>
          <a:ln/>
        </p:spPr>
        <p:txBody>
          <a:bodyPr wrap="square" lIns="0" tIns="0" rIns="0" bIns="0" rtlCol="0" anchor="ctr"/>
          <a:lstStyle/>
          <a:p>
            <a:pPr indent="0" marL="0">
              <a:buNone/>
            </a:pPr>
            <a:r>
              <a:rPr lang="en-US" sz="1100" b="1" dirty="0">
                <a:solidFill>
                  <a:srgbClr val="FFFFFF"/>
                </a:solidFill>
              </a:rPr>
              <a:t>PHASE 3</a:t>
            </a:r>
            <a:endParaRPr lang="en-US" sz="1100" dirty="0"/>
          </a:p>
        </p:txBody>
      </p:sp>
      <p:sp>
        <p:nvSpPr>
          <p:cNvPr id="21" name="Text 19"/>
          <p:cNvSpPr/>
          <p:nvPr/>
        </p:nvSpPr>
        <p:spPr>
          <a:xfrm>
            <a:off x="10652760" y="1005840"/>
            <a:ext cx="1280160" cy="475488"/>
          </a:xfrm>
          <a:prstGeom prst="rect">
            <a:avLst/>
          </a:prstGeom>
          <a:noFill/>
          <a:ln/>
        </p:spPr>
        <p:txBody>
          <a:bodyPr wrap="square" lIns="0" tIns="0" rIns="0" bIns="0" rtlCol="0" anchor="ctr"/>
          <a:lstStyle/>
          <a:p>
            <a:pPr algn="r" indent="0" marL="0">
              <a:buNone/>
            </a:pPr>
            <a:r>
              <a:rPr lang="en-US" sz="900" dirty="0">
                <a:solidFill>
                  <a:srgbClr val="CCCCCC"/>
                </a:solidFill>
              </a:rPr>
              <a:t>2029–2030</a:t>
            </a:r>
            <a:endParaRPr lang="en-US" sz="900" dirty="0"/>
          </a:p>
        </p:txBody>
      </p:sp>
      <p:sp>
        <p:nvSpPr>
          <p:cNvPr id="22" name="Shape 20"/>
          <p:cNvSpPr/>
          <p:nvPr/>
        </p:nvSpPr>
        <p:spPr>
          <a:xfrm>
            <a:off x="8229600" y="1527048"/>
            <a:ext cx="3749040" cy="347472"/>
          </a:xfrm>
          <a:prstGeom prst="rect">
            <a:avLst/>
          </a:prstGeom>
          <a:solidFill>
            <a:srgbClr val="1E2A3E"/>
          </a:solidFill>
          <a:ln w="12700">
            <a:solidFill>
              <a:srgbClr val="8B1A1A"/>
            </a:solidFill>
            <a:prstDash val="solid"/>
          </a:ln>
        </p:spPr>
      </p:sp>
      <p:sp>
        <p:nvSpPr>
          <p:cNvPr id="23" name="Text 21"/>
          <p:cNvSpPr/>
          <p:nvPr/>
        </p:nvSpPr>
        <p:spPr>
          <a:xfrm>
            <a:off x="8229600" y="1527048"/>
            <a:ext cx="3749040" cy="347472"/>
          </a:xfrm>
          <a:prstGeom prst="rect">
            <a:avLst/>
          </a:prstGeom>
          <a:noFill/>
          <a:ln/>
        </p:spPr>
        <p:txBody>
          <a:bodyPr wrap="square" lIns="0" tIns="0" rIns="0" bIns="0" rtlCol="0" anchor="ctr"/>
          <a:lstStyle/>
          <a:p>
            <a:pPr algn="ctr" indent="0" marL="0">
              <a:buNone/>
            </a:pPr>
            <a:r>
              <a:rPr lang="en-US" sz="1100" b="1" dirty="0">
                <a:solidFill>
                  <a:srgbClr val="C9A84C"/>
                </a:solidFill>
              </a:rPr>
              <a:t>National Scale</a:t>
            </a:r>
            <a:endParaRPr lang="en-US" sz="1100" dirty="0"/>
          </a:p>
        </p:txBody>
      </p:sp>
      <p:sp>
        <p:nvSpPr>
          <p:cNvPr id="24" name="Shape 22"/>
          <p:cNvSpPr/>
          <p:nvPr/>
        </p:nvSpPr>
        <p:spPr>
          <a:xfrm>
            <a:off x="8229600" y="1920240"/>
            <a:ext cx="3749040" cy="4114800"/>
          </a:xfrm>
          <a:prstGeom prst="rect">
            <a:avLst/>
          </a:prstGeom>
          <a:solidFill>
            <a:srgbClr val="1E2A3E"/>
          </a:solidFill>
          <a:ln w="12700">
            <a:solidFill>
              <a:srgbClr val="8B1A1A"/>
            </a:solidFill>
            <a:prstDash val="solid"/>
          </a:ln>
        </p:spPr>
      </p:sp>
      <p:sp>
        <p:nvSpPr>
          <p:cNvPr id="25" name="Text 23"/>
          <p:cNvSpPr/>
          <p:nvPr/>
        </p:nvSpPr>
        <p:spPr>
          <a:xfrm>
            <a:off x="8321040" y="2011680"/>
            <a:ext cx="3611880" cy="393192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Retail velocity across major markets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Broader wholesale distribution network</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Poker Face® cigarillo platform launch</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Brand extension potential</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Revenue target: $3.8M → $5.5M</a:t>
            </a:r>
            <a:endParaRPr lang="en-US" sz="1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LEADERSHIP &amp; NEXT STEPS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The team behind Royal Lifestyle Group™ and how to connect.</a:t>
            </a:r>
            <a:endParaRPr lang="en-US" sz="1000" dirty="0"/>
          </a:p>
        </p:txBody>
      </p:sp>
      <p:sp>
        <p:nvSpPr>
          <p:cNvPr id="5" name="Shape 3"/>
          <p:cNvSpPr/>
          <p:nvPr/>
        </p:nvSpPr>
        <p:spPr>
          <a:xfrm>
            <a:off x="274320" y="1005840"/>
            <a:ext cx="5669280" cy="3291840"/>
          </a:xfrm>
          <a:prstGeom prst="rect">
            <a:avLst/>
          </a:prstGeom>
          <a:solidFill>
            <a:srgbClr val="1E2A3E"/>
          </a:solidFill>
          <a:ln w="12700">
            <a:solidFill>
              <a:srgbClr val="C9A84C"/>
            </a:solidFill>
            <a:prstDash val="solid"/>
          </a:ln>
        </p:spPr>
      </p:sp>
      <p:sp>
        <p:nvSpPr>
          <p:cNvPr id="6" name="Shape 4"/>
          <p:cNvSpPr/>
          <p:nvPr/>
        </p:nvSpPr>
        <p:spPr>
          <a:xfrm>
            <a:off x="457200" y="1143000"/>
            <a:ext cx="1097280" cy="1097280"/>
          </a:xfrm>
          <a:prstGeom prst="ellipse">
            <a:avLst/>
          </a:prstGeom>
          <a:solidFill>
            <a:srgbClr val="C9A84C"/>
          </a:solidFill>
          <a:ln w="12700">
            <a:solidFill>
              <a:srgbClr val="C9A84C"/>
            </a:solidFill>
            <a:prstDash val="solid"/>
          </a:ln>
        </p:spPr>
      </p:sp>
      <p:sp>
        <p:nvSpPr>
          <p:cNvPr id="7" name="Text 5"/>
          <p:cNvSpPr/>
          <p:nvPr/>
        </p:nvSpPr>
        <p:spPr>
          <a:xfrm>
            <a:off x="457200" y="1143000"/>
            <a:ext cx="1097280" cy="1097280"/>
          </a:xfrm>
          <a:prstGeom prst="rect">
            <a:avLst/>
          </a:prstGeom>
          <a:noFill/>
          <a:ln/>
        </p:spPr>
        <p:txBody>
          <a:bodyPr wrap="square" lIns="0" tIns="0" rIns="0" bIns="0" rtlCol="0" anchor="ctr"/>
          <a:lstStyle/>
          <a:p>
            <a:pPr algn="ctr" indent="0" marL="0">
              <a:buNone/>
            </a:pPr>
            <a:r>
              <a:rPr lang="en-US" sz="2000" b="1" dirty="0">
                <a:solidFill>
                  <a:srgbClr val="1A1A2E"/>
                </a:solidFill>
              </a:rPr>
              <a:t>LL</a:t>
            </a:r>
            <a:endParaRPr lang="en-US" sz="2000" dirty="0"/>
          </a:p>
        </p:txBody>
      </p:sp>
      <p:sp>
        <p:nvSpPr>
          <p:cNvPr id="8" name="Text 6"/>
          <p:cNvSpPr/>
          <p:nvPr/>
        </p:nvSpPr>
        <p:spPr>
          <a:xfrm>
            <a:off x="1691640" y="1188720"/>
            <a:ext cx="4114800" cy="457200"/>
          </a:xfrm>
          <a:prstGeom prst="rect">
            <a:avLst/>
          </a:prstGeom>
          <a:noFill/>
          <a:ln/>
        </p:spPr>
        <p:txBody>
          <a:bodyPr wrap="square" lIns="0" tIns="0" rIns="0" bIns="0" rtlCol="0" anchor="ctr"/>
          <a:lstStyle/>
          <a:p>
            <a:pPr indent="0" marL="0">
              <a:buNone/>
            </a:pPr>
            <a:r>
              <a:rPr lang="en-US" sz="1600" b="1" dirty="0">
                <a:solidFill>
                  <a:srgbClr val="FFFFFF"/>
                </a:solidFill>
                <a:latin typeface="Georgia" pitchFamily="34" charset="0"/>
                <a:ea typeface="Georgia" pitchFamily="34" charset="-122"/>
                <a:cs typeface="Georgia" pitchFamily="34" charset="-120"/>
              </a:rPr>
              <a:t>Lewis J. Lowe IV</a:t>
            </a:r>
            <a:endParaRPr lang="en-US" sz="1600" dirty="0"/>
          </a:p>
        </p:txBody>
      </p:sp>
      <p:sp>
        <p:nvSpPr>
          <p:cNvPr id="9" name="Text 7"/>
          <p:cNvSpPr/>
          <p:nvPr/>
        </p:nvSpPr>
        <p:spPr>
          <a:xfrm>
            <a:off x="1691640" y="1664208"/>
            <a:ext cx="4114800" cy="292608"/>
          </a:xfrm>
          <a:prstGeom prst="rect">
            <a:avLst/>
          </a:prstGeom>
          <a:noFill/>
          <a:ln/>
        </p:spPr>
        <p:txBody>
          <a:bodyPr wrap="square" lIns="0" tIns="0" rIns="0" bIns="0" rtlCol="0" anchor="ctr"/>
          <a:lstStyle/>
          <a:p>
            <a:pPr indent="0" marL="0">
              <a:buNone/>
            </a:pPr>
            <a:r>
              <a:rPr lang="en-US" sz="1000" dirty="0">
                <a:solidFill>
                  <a:srgbClr val="C9A84C"/>
                </a:solidFill>
              </a:rPr>
              <a:t>Founder &amp; Managing Director</a:t>
            </a:r>
            <a:endParaRPr lang="en-US" sz="1000" dirty="0"/>
          </a:p>
        </p:txBody>
      </p:sp>
      <p:sp>
        <p:nvSpPr>
          <p:cNvPr id="10" name="Text 8"/>
          <p:cNvSpPr/>
          <p:nvPr/>
        </p:nvSpPr>
        <p:spPr>
          <a:xfrm>
            <a:off x="457200" y="2331720"/>
            <a:ext cx="5349240" cy="1783080"/>
          </a:xfrm>
          <a:prstGeom prst="rect">
            <a:avLst/>
          </a:prstGeom>
          <a:noFill/>
          <a:ln/>
        </p:spPr>
        <p:txBody>
          <a:bodyPr wrap="square" lIns="0" tIns="0" rIns="0" bIns="0" rtlCol="0" anchor="ctr"/>
          <a:lstStyle/>
          <a:p>
            <a:pPr indent="0" marL="0">
              <a:buNone/>
            </a:pPr>
            <a:r>
              <a:rPr lang="en-US" sz="950" dirty="0">
                <a:solidFill>
                  <a:srgbClr val="8B8B9E"/>
                </a:solidFill>
              </a:rPr>
              <a:t>15+ years in business development and brand strategy. Architect of the RLG portfolio — from Dominican manufacturing relationships to multi-brand go-to-market execution. Leads investor relations, distribution strategy, and all executive decisions.</a:t>
            </a:r>
            <a:endParaRPr lang="en-US" sz="950" dirty="0"/>
          </a:p>
        </p:txBody>
      </p:sp>
      <p:sp>
        <p:nvSpPr>
          <p:cNvPr id="11" name="Shape 9"/>
          <p:cNvSpPr/>
          <p:nvPr/>
        </p:nvSpPr>
        <p:spPr>
          <a:xfrm>
            <a:off x="6309360" y="1005840"/>
            <a:ext cx="5669280" cy="3291840"/>
          </a:xfrm>
          <a:prstGeom prst="rect">
            <a:avLst/>
          </a:prstGeom>
          <a:solidFill>
            <a:srgbClr val="1E2A3E"/>
          </a:solidFill>
          <a:ln w="12700">
            <a:solidFill>
              <a:srgbClr val="C9A84C"/>
            </a:solidFill>
            <a:prstDash val="solid"/>
          </a:ln>
        </p:spPr>
      </p:sp>
      <p:sp>
        <p:nvSpPr>
          <p:cNvPr id="12" name="Shape 10"/>
          <p:cNvSpPr/>
          <p:nvPr/>
        </p:nvSpPr>
        <p:spPr>
          <a:xfrm>
            <a:off x="6492240" y="1143000"/>
            <a:ext cx="1097280" cy="1097280"/>
          </a:xfrm>
          <a:prstGeom prst="ellipse">
            <a:avLst/>
          </a:prstGeom>
          <a:solidFill>
            <a:srgbClr val="8B8B9E"/>
          </a:solidFill>
          <a:ln w="12700">
            <a:solidFill>
              <a:srgbClr val="8B8B9E"/>
            </a:solidFill>
            <a:prstDash val="solid"/>
          </a:ln>
        </p:spPr>
      </p:sp>
      <p:sp>
        <p:nvSpPr>
          <p:cNvPr id="13" name="Text 11"/>
          <p:cNvSpPr/>
          <p:nvPr/>
        </p:nvSpPr>
        <p:spPr>
          <a:xfrm>
            <a:off x="6492240" y="1143000"/>
            <a:ext cx="1097280" cy="1097280"/>
          </a:xfrm>
          <a:prstGeom prst="rect">
            <a:avLst/>
          </a:prstGeom>
          <a:noFill/>
          <a:ln/>
        </p:spPr>
        <p:txBody>
          <a:bodyPr wrap="square" lIns="0" tIns="0" rIns="0" bIns="0" rtlCol="0" anchor="ctr"/>
          <a:lstStyle/>
          <a:p>
            <a:pPr algn="ctr" indent="0" marL="0">
              <a:buNone/>
            </a:pPr>
            <a:r>
              <a:rPr lang="en-US" sz="2000" b="1" dirty="0">
                <a:solidFill>
                  <a:srgbClr val="1A1A2E"/>
                </a:solidFill>
              </a:rPr>
              <a:t>ML</a:t>
            </a:r>
            <a:endParaRPr lang="en-US" sz="2000" dirty="0"/>
          </a:p>
        </p:txBody>
      </p:sp>
      <p:sp>
        <p:nvSpPr>
          <p:cNvPr id="14" name="Text 12"/>
          <p:cNvSpPr/>
          <p:nvPr/>
        </p:nvSpPr>
        <p:spPr>
          <a:xfrm>
            <a:off x="7726680" y="1188720"/>
            <a:ext cx="4114800" cy="457200"/>
          </a:xfrm>
          <a:prstGeom prst="rect">
            <a:avLst/>
          </a:prstGeom>
          <a:noFill/>
          <a:ln/>
        </p:spPr>
        <p:txBody>
          <a:bodyPr wrap="square" lIns="0" tIns="0" rIns="0" bIns="0" rtlCol="0" anchor="ctr"/>
          <a:lstStyle/>
          <a:p>
            <a:pPr indent="0" marL="0">
              <a:buNone/>
            </a:pPr>
            <a:r>
              <a:rPr lang="en-US" sz="1600" b="1" dirty="0">
                <a:solidFill>
                  <a:srgbClr val="FFFFFF"/>
                </a:solidFill>
                <a:latin typeface="Georgia" pitchFamily="34" charset="0"/>
                <a:ea typeface="Georgia" pitchFamily="34" charset="-122"/>
                <a:cs typeface="Georgia" pitchFamily="34" charset="-120"/>
              </a:rPr>
              <a:t>Magaly Lowe</a:t>
            </a:r>
            <a:endParaRPr lang="en-US" sz="1600" dirty="0"/>
          </a:p>
        </p:txBody>
      </p:sp>
      <p:sp>
        <p:nvSpPr>
          <p:cNvPr id="15" name="Text 13"/>
          <p:cNvSpPr/>
          <p:nvPr/>
        </p:nvSpPr>
        <p:spPr>
          <a:xfrm>
            <a:off x="7726680" y="1664208"/>
            <a:ext cx="4114800" cy="292608"/>
          </a:xfrm>
          <a:prstGeom prst="rect">
            <a:avLst/>
          </a:prstGeom>
          <a:noFill/>
          <a:ln/>
        </p:spPr>
        <p:txBody>
          <a:bodyPr wrap="square" lIns="0" tIns="0" rIns="0" bIns="0" rtlCol="0" anchor="ctr"/>
          <a:lstStyle/>
          <a:p>
            <a:pPr indent="0" marL="0">
              <a:buNone/>
            </a:pPr>
            <a:r>
              <a:rPr lang="en-US" sz="1000" dirty="0">
                <a:solidFill>
                  <a:srgbClr val="C9A84C"/>
                </a:solidFill>
              </a:rPr>
              <a:t>Operations Director</a:t>
            </a:r>
            <a:endParaRPr lang="en-US" sz="1000" dirty="0"/>
          </a:p>
        </p:txBody>
      </p:sp>
      <p:sp>
        <p:nvSpPr>
          <p:cNvPr id="16" name="Text 14"/>
          <p:cNvSpPr/>
          <p:nvPr/>
        </p:nvSpPr>
        <p:spPr>
          <a:xfrm>
            <a:off x="6492240" y="2331720"/>
            <a:ext cx="5349240" cy="1783080"/>
          </a:xfrm>
          <a:prstGeom prst="rect">
            <a:avLst/>
          </a:prstGeom>
          <a:noFill/>
          <a:ln/>
        </p:spPr>
        <p:txBody>
          <a:bodyPr wrap="square" lIns="0" tIns="0" rIns="0" bIns="0" rtlCol="0" anchor="ctr"/>
          <a:lstStyle/>
          <a:p>
            <a:pPr indent="0" marL="0">
              <a:buNone/>
            </a:pPr>
            <a:r>
              <a:rPr lang="en-US" sz="950" dirty="0">
                <a:solidFill>
                  <a:srgbClr val="8B8B9E"/>
                </a:solidFill>
              </a:rPr>
              <a:t>10+ years operational leadership. Manages end-to-end supply chain from Dominican Republic factories to U.S. distribution. Oversees logistics, compliance, inventory management, and day-to-day execution across all RLG brands.</a:t>
            </a:r>
            <a:endParaRPr lang="en-US" sz="950" dirty="0"/>
          </a:p>
        </p:txBody>
      </p:sp>
      <p:sp>
        <p:nvSpPr>
          <p:cNvPr id="17" name="Shape 15"/>
          <p:cNvSpPr/>
          <p:nvPr/>
        </p:nvSpPr>
        <p:spPr>
          <a:xfrm>
            <a:off x="274320" y="4480560"/>
            <a:ext cx="11640312" cy="347472"/>
          </a:xfrm>
          <a:prstGeom prst="rect">
            <a:avLst/>
          </a:prstGeom>
          <a:solidFill>
            <a:srgbClr val="1E2A3E"/>
          </a:solidFill>
          <a:ln w="12700">
            <a:solidFill>
              <a:srgbClr val="C9A84C"/>
            </a:solidFill>
            <a:prstDash val="solid"/>
          </a:ln>
        </p:spPr>
      </p:sp>
      <p:sp>
        <p:nvSpPr>
          <p:cNvPr id="18" name="Text 16"/>
          <p:cNvSpPr/>
          <p:nvPr/>
        </p:nvSpPr>
        <p:spPr>
          <a:xfrm>
            <a:off x="365760" y="4498848"/>
            <a:ext cx="11457432" cy="310896"/>
          </a:xfrm>
          <a:prstGeom prst="rect">
            <a:avLst/>
          </a:prstGeom>
          <a:noFill/>
          <a:ln/>
        </p:spPr>
        <p:txBody>
          <a:bodyPr wrap="square" lIns="0" tIns="0" rIns="0" bIns="0" rtlCol="0" anchor="ctr"/>
          <a:lstStyle/>
          <a:p>
            <a:pPr indent="0" marL="0">
              <a:buNone/>
            </a:pPr>
            <a:r>
              <a:rPr lang="en-US" sz="1200" b="1" dirty="0">
                <a:solidFill>
                  <a:srgbClr val="C9A84C"/>
                </a:solidFill>
              </a:rPr>
              <a:t>Why Invest in RLG Now?</a:t>
            </a:r>
            <a:endParaRPr lang="en-US" sz="1200" dirty="0"/>
          </a:p>
        </p:txBody>
      </p:sp>
      <p:sp>
        <p:nvSpPr>
          <p:cNvPr id="19" name="Text 17"/>
          <p:cNvSpPr/>
          <p:nvPr/>
        </p:nvSpPr>
        <p:spPr>
          <a:xfrm>
            <a:off x="274320" y="4892040"/>
            <a:ext cx="5943600" cy="1371600"/>
          </a:xfrm>
          <a:prstGeom prst="rect">
            <a:avLst/>
          </a:prstGeom>
          <a:noFill/>
          <a:ln/>
        </p:spPr>
        <p:txBody>
          <a:bodyPr wrap="square" rtlCol="0" anchor="t"/>
          <a:lstStyle/>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SBA-backed foundation de-risks the startup phase</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Proven Dominican manufacturing relationships established</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Product assets and brand identity already built</a:t>
            </a:r>
            <a:endParaRPr lang="en-US" sz="950" dirty="0"/>
          </a:p>
        </p:txBody>
      </p:sp>
      <p:sp>
        <p:nvSpPr>
          <p:cNvPr id="20" name="Text 18"/>
          <p:cNvSpPr/>
          <p:nvPr/>
        </p:nvSpPr>
        <p:spPr>
          <a:xfrm>
            <a:off x="6309360" y="4892040"/>
            <a:ext cx="5943600" cy="1371600"/>
          </a:xfrm>
          <a:prstGeom prst="rect">
            <a:avLst/>
          </a:prstGeom>
          <a:noFill/>
          <a:ln/>
        </p:spPr>
        <p:txBody>
          <a:bodyPr wrap="square" rtlCol="0" anchor="t"/>
          <a:lstStyle/>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Lean launch strategy maximizes capital efficiency</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Multi-brand portfolio creates multiple revenue paths</a:t>
            </a:r>
            <a:endParaRPr lang="en-US" sz="950" dirty="0"/>
          </a:p>
          <a:p>
            <a:pPr marL="342900" indent="-342900">
              <a:spcAft>
                <a:spcPts val="400"/>
              </a:spcAft>
              <a:buSzPct val="100000"/>
              <a:buChar char="•"/>
            </a:pPr>
            <a:r>
              <a:rPr lang="en-US" sz="950" dirty="0">
                <a:solidFill>
                  <a:srgbClr val="8B8B9E"/>
                </a:solidFill>
                <a:latin typeface="Calibri" pitchFamily="34" charset="0"/>
                <a:ea typeface="Calibri" pitchFamily="34" charset="-122"/>
                <a:cs typeface="Calibri" pitchFamily="34" charset="-120"/>
              </a:rPr>
              <a:t>Early investors capture maximum upside potential</a:t>
            </a:r>
            <a:endParaRPr lang="en-US" sz="950" dirty="0"/>
          </a:p>
        </p:txBody>
      </p:sp>
      <p:sp>
        <p:nvSpPr>
          <p:cNvPr id="21" name="Shape 19"/>
          <p:cNvSpPr/>
          <p:nvPr/>
        </p:nvSpPr>
        <p:spPr>
          <a:xfrm>
            <a:off x="0" y="6172200"/>
            <a:ext cx="12188952" cy="685800"/>
          </a:xfrm>
          <a:prstGeom prst="rect">
            <a:avLst/>
          </a:prstGeom>
          <a:solidFill>
            <a:srgbClr val="C9A84C"/>
          </a:solidFill>
          <a:ln w="12700">
            <a:solidFill>
              <a:srgbClr val="C9A84C"/>
            </a:solidFill>
            <a:prstDash val="solid"/>
          </a:ln>
        </p:spPr>
      </p:sp>
      <p:sp>
        <p:nvSpPr>
          <p:cNvPr id="22" name="Text 20"/>
          <p:cNvSpPr/>
          <p:nvPr/>
        </p:nvSpPr>
        <p:spPr>
          <a:xfrm>
            <a:off x="0" y="6172200"/>
            <a:ext cx="12188952" cy="685800"/>
          </a:xfrm>
          <a:prstGeom prst="rect">
            <a:avLst/>
          </a:prstGeom>
          <a:noFill/>
          <a:ln/>
        </p:spPr>
        <p:txBody>
          <a:bodyPr wrap="square" lIns="0" tIns="0" rIns="0" bIns="0" rtlCol="0" anchor="ctr"/>
          <a:lstStyle/>
          <a:p>
            <a:pPr algn="ctr" indent="0" marL="0">
              <a:buNone/>
            </a:pPr>
            <a:r>
              <a:rPr lang="en-US" sz="1200" b="1" dirty="0">
                <a:solidFill>
                  <a:srgbClr val="1A1A2E"/>
                </a:solidFill>
              </a:rPr>
              <a:t>investors@royallifestylegroup.com  |  (619) 818-5445  |  Lewis J. Lowe IV, Founder &amp; CEO</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0EDE6"/>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WHO WE ARE</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ROYAL LIFESTYLE GROUP™  |  LUXURY  •  LEGACY  •  LIFESTYLE</a:t>
            </a:r>
            <a:endParaRPr lang="en-US" sz="1000" dirty="0"/>
          </a:p>
        </p:txBody>
      </p:sp>
      <p:sp>
        <p:nvSpPr>
          <p:cNvPr id="5" name="Text 3"/>
          <p:cNvSpPr/>
          <p:nvPr/>
        </p:nvSpPr>
        <p:spPr>
          <a:xfrm>
            <a:off x="365760" y="1005840"/>
            <a:ext cx="11430000" cy="685800"/>
          </a:xfrm>
          <a:prstGeom prst="rect">
            <a:avLst/>
          </a:prstGeom>
          <a:noFill/>
          <a:ln/>
        </p:spPr>
        <p:txBody>
          <a:bodyPr wrap="square" lIns="0" tIns="0" rIns="0" bIns="0" rtlCol="0" anchor="ctr"/>
          <a:lstStyle/>
          <a:p>
            <a:pPr indent="0" marL="0">
              <a:buNone/>
            </a:pPr>
            <a:r>
              <a:rPr lang="en-US" sz="2000" b="1" dirty="0">
                <a:solidFill>
                  <a:srgbClr val="1A1A2E"/>
                </a:solidFill>
                <a:latin typeface="Georgia" pitchFamily="34" charset="0"/>
                <a:ea typeface="Georgia" pitchFamily="34" charset="-122"/>
                <a:cs typeface="Georgia" pitchFamily="34" charset="-120"/>
              </a:rPr>
              <a:t>A multi-brand lifestyle platform built around Dominican craftsmanship and modern culture.</a:t>
            </a:r>
            <a:endParaRPr lang="en-US" sz="2000" dirty="0"/>
          </a:p>
        </p:txBody>
      </p:sp>
      <p:sp>
        <p:nvSpPr>
          <p:cNvPr id="6" name="Text 4"/>
          <p:cNvSpPr/>
          <p:nvPr/>
        </p:nvSpPr>
        <p:spPr>
          <a:xfrm>
            <a:off x="365760" y="1783080"/>
            <a:ext cx="11430000" cy="594360"/>
          </a:xfrm>
          <a:prstGeom prst="rect">
            <a:avLst/>
          </a:prstGeom>
          <a:noFill/>
          <a:ln/>
        </p:spPr>
        <p:txBody>
          <a:bodyPr wrap="square" lIns="0" tIns="0" rIns="0" bIns="0" rtlCol="0" anchor="ctr"/>
          <a:lstStyle/>
          <a:p>
            <a:pPr indent="0" marL="0">
              <a:buNone/>
            </a:pPr>
            <a:r>
              <a:rPr lang="en-US" sz="1050" dirty="0">
                <a:solidFill>
                  <a:srgbClr val="444455"/>
                </a:solidFill>
              </a:rPr>
              <a:t>Royal Lifestyle Group™ ("RLG") is the consumer lifestyle platform of LJL Family Enterprises Inc., uniting premium tobacco, artisan coffee, and brand culture under one luxury umbrella. Headquartered in Prescott, Arizona with manufacturing in Santiago, Dominican Republic.</a:t>
            </a:r>
            <a:endParaRPr lang="en-US" sz="1050" dirty="0"/>
          </a:p>
        </p:txBody>
      </p:sp>
      <p:sp>
        <p:nvSpPr>
          <p:cNvPr id="7" name="Shape 5"/>
          <p:cNvSpPr/>
          <p:nvPr/>
        </p:nvSpPr>
        <p:spPr>
          <a:xfrm>
            <a:off x="365760" y="2514600"/>
            <a:ext cx="5486400" cy="1691640"/>
          </a:xfrm>
          <a:prstGeom prst="rect">
            <a:avLst/>
          </a:prstGeom>
          <a:solidFill>
            <a:srgbClr val="FFFFFF"/>
          </a:solidFill>
          <a:ln w="12700">
            <a:solidFill>
              <a:srgbClr val="C9A84C"/>
            </a:solidFill>
            <a:prstDash val="solid"/>
          </a:ln>
        </p:spPr>
      </p:sp>
      <p:sp>
        <p:nvSpPr>
          <p:cNvPr id="8" name="Text 6"/>
          <p:cNvSpPr/>
          <p:nvPr/>
        </p:nvSpPr>
        <p:spPr>
          <a:xfrm>
            <a:off x="548640" y="2633472"/>
            <a:ext cx="5120640" cy="347472"/>
          </a:xfrm>
          <a:prstGeom prst="rect">
            <a:avLst/>
          </a:prstGeom>
          <a:noFill/>
          <a:ln/>
        </p:spPr>
        <p:txBody>
          <a:bodyPr wrap="square" lIns="0" tIns="0" rIns="0" bIns="0" rtlCol="0" anchor="ctr"/>
          <a:lstStyle/>
          <a:p>
            <a:pPr indent="0" marL="0">
              <a:buNone/>
            </a:pPr>
            <a:r>
              <a:rPr lang="en-US" sz="1300" b="1" dirty="0">
                <a:solidFill>
                  <a:srgbClr val="1A1A2E"/>
                </a:solidFill>
              </a:rPr>
              <a:t>Platform Foundation</a:t>
            </a:r>
            <a:endParaRPr lang="en-US" sz="1300" dirty="0"/>
          </a:p>
        </p:txBody>
      </p:sp>
      <p:sp>
        <p:nvSpPr>
          <p:cNvPr id="9" name="Text 7"/>
          <p:cNvSpPr/>
          <p:nvPr/>
        </p:nvSpPr>
        <p:spPr>
          <a:xfrm>
            <a:off x="548640" y="3035808"/>
            <a:ext cx="5120640" cy="1051560"/>
          </a:xfrm>
          <a:prstGeom prst="rect">
            <a:avLst/>
          </a:prstGeom>
          <a:noFill/>
          <a:ln/>
        </p:spPr>
        <p:txBody>
          <a:bodyPr wrap="square" lIns="0" tIns="0" rIns="0" bIns="0" rtlCol="0" anchor="ctr"/>
          <a:lstStyle/>
          <a:p>
            <a:pPr indent="0" marL="0">
              <a:buNone/>
            </a:pPr>
            <a:r>
              <a:rPr lang="en-US" sz="1000" dirty="0">
                <a:solidFill>
                  <a:srgbClr val="444455"/>
                </a:solidFill>
              </a:rPr>
              <a:t>Arizona HQ, Dominican production, U.S. wholesale distribution strategy, and a portfolio of high-margin repeat-purchase consumer products.</a:t>
            </a:r>
            <a:endParaRPr lang="en-US" sz="1000" dirty="0"/>
          </a:p>
        </p:txBody>
      </p:sp>
      <p:sp>
        <p:nvSpPr>
          <p:cNvPr id="10" name="Shape 8"/>
          <p:cNvSpPr/>
          <p:nvPr/>
        </p:nvSpPr>
        <p:spPr>
          <a:xfrm>
            <a:off x="6217920" y="2514600"/>
            <a:ext cx="5486400" cy="1691640"/>
          </a:xfrm>
          <a:prstGeom prst="rect">
            <a:avLst/>
          </a:prstGeom>
          <a:solidFill>
            <a:srgbClr val="FFFFFF"/>
          </a:solidFill>
          <a:ln w="12700">
            <a:solidFill>
              <a:srgbClr val="C9A84C"/>
            </a:solidFill>
            <a:prstDash val="solid"/>
          </a:ln>
        </p:spPr>
      </p:sp>
      <p:sp>
        <p:nvSpPr>
          <p:cNvPr id="11" name="Text 9"/>
          <p:cNvSpPr/>
          <p:nvPr/>
        </p:nvSpPr>
        <p:spPr>
          <a:xfrm>
            <a:off x="6400800" y="2633472"/>
            <a:ext cx="5120640" cy="347472"/>
          </a:xfrm>
          <a:prstGeom prst="rect">
            <a:avLst/>
          </a:prstGeom>
          <a:noFill/>
          <a:ln/>
        </p:spPr>
        <p:txBody>
          <a:bodyPr wrap="square" lIns="0" tIns="0" rIns="0" bIns="0" rtlCol="0" anchor="ctr"/>
          <a:lstStyle/>
          <a:p>
            <a:pPr indent="0" marL="0">
              <a:buNone/>
            </a:pPr>
            <a:r>
              <a:rPr lang="en-US" sz="1300" b="1" dirty="0">
                <a:solidFill>
                  <a:srgbClr val="1A1A2E"/>
                </a:solidFill>
              </a:rPr>
              <a:t>Brand Strategy</a:t>
            </a:r>
            <a:endParaRPr lang="en-US" sz="1300" dirty="0"/>
          </a:p>
        </p:txBody>
      </p:sp>
      <p:sp>
        <p:nvSpPr>
          <p:cNvPr id="12" name="Text 10"/>
          <p:cNvSpPr/>
          <p:nvPr/>
        </p:nvSpPr>
        <p:spPr>
          <a:xfrm>
            <a:off x="6400800" y="3035808"/>
            <a:ext cx="5120640" cy="1051560"/>
          </a:xfrm>
          <a:prstGeom prst="rect">
            <a:avLst/>
          </a:prstGeom>
          <a:noFill/>
          <a:ln/>
        </p:spPr>
        <p:txBody>
          <a:bodyPr wrap="square" lIns="0" tIns="0" rIns="0" bIns="0" rtlCol="0" anchor="ctr"/>
          <a:lstStyle/>
          <a:p>
            <a:pPr indent="0" marL="0">
              <a:buNone/>
            </a:pPr>
            <a:r>
              <a:rPr lang="en-US" sz="1000" dirty="0">
                <a:solidFill>
                  <a:srgbClr val="444455"/>
                </a:solidFill>
              </a:rPr>
              <a:t>One visual language across premium cigars, pre-cut leaf wraps, cigarillos, and artisan coffee — built for retail shelves and culture-driven marketing.</a:t>
            </a:r>
            <a:endParaRPr lang="en-US" sz="1000" dirty="0"/>
          </a:p>
        </p:txBody>
      </p:sp>
      <p:pic>
        <p:nvPicPr>
          <p:cNvPr id="13" name="Image 0" descr="/home/claude/banner_fit.jpeg">    </p:cNvPr>
          <p:cNvPicPr>
            <a:picLocks noChangeAspect="1"/>
          </p:cNvPicPr>
          <p:nvPr/>
        </p:nvPicPr>
        <p:blipFill>
          <a:blip r:embed="rId1"/>
          <a:stretch>
            <a:fillRect/>
          </a:stretch>
        </p:blipFill>
        <p:spPr>
          <a:xfrm>
            <a:off x="0" y="4279392"/>
            <a:ext cx="12188952" cy="25786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INVESTMENT HIGHLIGHTS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Why RLG Now — capital-efficient launch with product assets, SBA funding, and brand positioning ready.</a:t>
            </a:r>
            <a:endParaRPr lang="en-US" sz="1000" dirty="0"/>
          </a:p>
        </p:txBody>
      </p:sp>
      <p:sp>
        <p:nvSpPr>
          <p:cNvPr id="5" name="Shape 3"/>
          <p:cNvSpPr/>
          <p:nvPr/>
        </p:nvSpPr>
        <p:spPr>
          <a:xfrm>
            <a:off x="274320" y="1143000"/>
            <a:ext cx="5486400" cy="1965960"/>
          </a:xfrm>
          <a:prstGeom prst="rect">
            <a:avLst/>
          </a:prstGeom>
          <a:solidFill>
            <a:srgbClr val="1E2A3E"/>
          </a:solidFill>
          <a:ln w="12700">
            <a:solidFill>
              <a:srgbClr val="C9A84C"/>
            </a:solidFill>
            <a:prstDash val="solid"/>
          </a:ln>
        </p:spPr>
      </p:sp>
      <p:sp>
        <p:nvSpPr>
          <p:cNvPr id="6" name="Text 4"/>
          <p:cNvSpPr/>
          <p:nvPr/>
        </p:nvSpPr>
        <p:spPr>
          <a:xfrm>
            <a:off x="457200" y="1280160"/>
            <a:ext cx="5120640" cy="411480"/>
          </a:xfrm>
          <a:prstGeom prst="rect">
            <a:avLst/>
          </a:prstGeom>
          <a:noFill/>
          <a:ln/>
        </p:spPr>
        <p:txBody>
          <a:bodyPr wrap="square" lIns="0" tIns="0" rIns="0" bIns="0" rtlCol="0" anchor="ctr"/>
          <a:lstStyle/>
          <a:p>
            <a:pPr indent="0" marL="0">
              <a:buNone/>
            </a:pPr>
            <a:r>
              <a:rPr lang="en-US" sz="1300" b="1" dirty="0">
                <a:solidFill>
                  <a:srgbClr val="C9A84C"/>
                </a:solidFill>
              </a:rPr>
              <a:t>🏆  Multi-Brand Platform</a:t>
            </a:r>
            <a:endParaRPr lang="en-US" sz="1300" dirty="0"/>
          </a:p>
        </p:txBody>
      </p:sp>
      <p:sp>
        <p:nvSpPr>
          <p:cNvPr id="7" name="Text 5"/>
          <p:cNvSpPr/>
          <p:nvPr/>
        </p:nvSpPr>
        <p:spPr>
          <a:xfrm>
            <a:off x="457200" y="1737360"/>
            <a:ext cx="5120640" cy="1188720"/>
          </a:xfrm>
          <a:prstGeom prst="rect">
            <a:avLst/>
          </a:prstGeom>
          <a:noFill/>
          <a:ln/>
        </p:spPr>
        <p:txBody>
          <a:bodyPr wrap="square" lIns="0" tIns="0" rIns="0" bIns="0" rtlCol="0" anchor="ctr"/>
          <a:lstStyle/>
          <a:p>
            <a:pPr indent="0" marL="0">
              <a:buNone/>
            </a:pPr>
            <a:r>
              <a:rPr lang="en-US" sz="1000" dirty="0">
                <a:solidFill>
                  <a:srgbClr val="8B8B9E"/>
                </a:solidFill>
              </a:rPr>
              <a:t>Royal Flush®️, Leaf Cutz™, Poker Face®, and Las Caobas™ share one luxury lifestyle language across four product categories.</a:t>
            </a:r>
            <a:endParaRPr lang="en-US" sz="1000" dirty="0"/>
          </a:p>
        </p:txBody>
      </p:sp>
      <p:sp>
        <p:nvSpPr>
          <p:cNvPr id="8" name="Shape 6"/>
          <p:cNvSpPr/>
          <p:nvPr/>
        </p:nvSpPr>
        <p:spPr>
          <a:xfrm>
            <a:off x="6035040" y="1143000"/>
            <a:ext cx="5486400" cy="1965960"/>
          </a:xfrm>
          <a:prstGeom prst="rect">
            <a:avLst/>
          </a:prstGeom>
          <a:solidFill>
            <a:srgbClr val="1E2A3E"/>
          </a:solidFill>
          <a:ln w="12700">
            <a:solidFill>
              <a:srgbClr val="C9A84C"/>
            </a:solidFill>
            <a:prstDash val="solid"/>
          </a:ln>
        </p:spPr>
      </p:sp>
      <p:sp>
        <p:nvSpPr>
          <p:cNvPr id="9" name="Text 7"/>
          <p:cNvSpPr/>
          <p:nvPr/>
        </p:nvSpPr>
        <p:spPr>
          <a:xfrm>
            <a:off x="6217920" y="1280160"/>
            <a:ext cx="5120640" cy="411480"/>
          </a:xfrm>
          <a:prstGeom prst="rect">
            <a:avLst/>
          </a:prstGeom>
          <a:noFill/>
          <a:ln/>
        </p:spPr>
        <p:txBody>
          <a:bodyPr wrap="square" lIns="0" tIns="0" rIns="0" bIns="0" rtlCol="0" anchor="ctr"/>
          <a:lstStyle/>
          <a:p>
            <a:pPr indent="0" marL="0">
              <a:buNone/>
            </a:pPr>
            <a:r>
              <a:rPr lang="en-US" sz="1300" b="1" dirty="0">
                <a:solidFill>
                  <a:srgbClr val="C9A84C"/>
                </a:solidFill>
              </a:rPr>
              <a:t>📦  Product Assets Built</a:t>
            </a:r>
            <a:endParaRPr lang="en-US" sz="1300" dirty="0"/>
          </a:p>
        </p:txBody>
      </p:sp>
      <p:sp>
        <p:nvSpPr>
          <p:cNvPr id="10" name="Text 8"/>
          <p:cNvSpPr/>
          <p:nvPr/>
        </p:nvSpPr>
        <p:spPr>
          <a:xfrm>
            <a:off x="6217920" y="1737360"/>
            <a:ext cx="5120640" cy="1188720"/>
          </a:xfrm>
          <a:prstGeom prst="rect">
            <a:avLst/>
          </a:prstGeom>
          <a:noFill/>
          <a:ln/>
        </p:spPr>
        <p:txBody>
          <a:bodyPr wrap="square" lIns="0" tIns="0" rIns="0" bIns="0" rtlCol="0" anchor="ctr"/>
          <a:lstStyle/>
          <a:p>
            <a:pPr indent="0" marL="0">
              <a:buNone/>
            </a:pPr>
            <a:r>
              <a:rPr lang="en-US" sz="1000" dirty="0">
                <a:solidFill>
                  <a:srgbClr val="8B8B9E"/>
                </a:solidFill>
              </a:rPr>
              <a:t>Packaging, flavor systems, product imagery, and launch positioning are ready for market execution — not a concept stage company.</a:t>
            </a:r>
            <a:endParaRPr lang="en-US" sz="1000" dirty="0"/>
          </a:p>
        </p:txBody>
      </p:sp>
      <p:sp>
        <p:nvSpPr>
          <p:cNvPr id="11" name="Shape 9"/>
          <p:cNvSpPr/>
          <p:nvPr/>
        </p:nvSpPr>
        <p:spPr>
          <a:xfrm>
            <a:off x="274320" y="3337560"/>
            <a:ext cx="5486400" cy="1965960"/>
          </a:xfrm>
          <a:prstGeom prst="rect">
            <a:avLst/>
          </a:prstGeom>
          <a:solidFill>
            <a:srgbClr val="1E2A3E"/>
          </a:solidFill>
          <a:ln w="12700">
            <a:solidFill>
              <a:srgbClr val="C9A84C"/>
            </a:solidFill>
            <a:prstDash val="solid"/>
          </a:ln>
        </p:spPr>
      </p:sp>
      <p:sp>
        <p:nvSpPr>
          <p:cNvPr id="12" name="Text 10"/>
          <p:cNvSpPr/>
          <p:nvPr/>
        </p:nvSpPr>
        <p:spPr>
          <a:xfrm>
            <a:off x="457200" y="3474720"/>
            <a:ext cx="5120640" cy="411480"/>
          </a:xfrm>
          <a:prstGeom prst="rect">
            <a:avLst/>
          </a:prstGeom>
          <a:noFill/>
          <a:ln/>
        </p:spPr>
        <p:txBody>
          <a:bodyPr wrap="square" lIns="0" tIns="0" rIns="0" bIns="0" rtlCol="0" anchor="ctr"/>
          <a:lstStyle/>
          <a:p>
            <a:pPr indent="0" marL="0">
              <a:buNone/>
            </a:pPr>
            <a:r>
              <a:rPr lang="en-US" sz="1300" b="1" dirty="0">
                <a:solidFill>
                  <a:srgbClr val="C9A84C"/>
                </a:solidFill>
              </a:rPr>
              <a:t>🏛️  $105K SBA Capital</a:t>
            </a:r>
            <a:endParaRPr lang="en-US" sz="1300" dirty="0"/>
          </a:p>
        </p:txBody>
      </p:sp>
      <p:sp>
        <p:nvSpPr>
          <p:cNvPr id="13" name="Text 11"/>
          <p:cNvSpPr/>
          <p:nvPr/>
        </p:nvSpPr>
        <p:spPr>
          <a:xfrm>
            <a:off x="457200" y="3931920"/>
            <a:ext cx="5120640" cy="1188720"/>
          </a:xfrm>
          <a:prstGeom prst="rect">
            <a:avLst/>
          </a:prstGeom>
          <a:noFill/>
          <a:ln/>
        </p:spPr>
        <p:txBody>
          <a:bodyPr wrap="square" lIns="0" tIns="0" rIns="0" bIns="0" rtlCol="0" anchor="ctr"/>
          <a:lstStyle/>
          <a:p>
            <a:pPr indent="0" marL="0">
              <a:buNone/>
            </a:pPr>
            <a:r>
              <a:rPr lang="en-US" sz="1000" dirty="0">
                <a:solidFill>
                  <a:srgbClr val="8B8B9E"/>
                </a:solidFill>
              </a:rPr>
              <a:t>SBA-backed capitalization provides a de-risked foundation for production, marketing, and initial rollout to Arizona and California.</a:t>
            </a:r>
            <a:endParaRPr lang="en-US" sz="1000" dirty="0"/>
          </a:p>
        </p:txBody>
      </p:sp>
      <p:sp>
        <p:nvSpPr>
          <p:cNvPr id="14" name="Shape 12"/>
          <p:cNvSpPr/>
          <p:nvPr/>
        </p:nvSpPr>
        <p:spPr>
          <a:xfrm>
            <a:off x="6035040" y="3337560"/>
            <a:ext cx="5486400" cy="1965960"/>
          </a:xfrm>
          <a:prstGeom prst="rect">
            <a:avLst/>
          </a:prstGeom>
          <a:solidFill>
            <a:srgbClr val="1E2A3E"/>
          </a:solidFill>
          <a:ln w="12700">
            <a:solidFill>
              <a:srgbClr val="C9A84C"/>
            </a:solidFill>
            <a:prstDash val="solid"/>
          </a:ln>
        </p:spPr>
      </p:sp>
      <p:sp>
        <p:nvSpPr>
          <p:cNvPr id="15" name="Text 13"/>
          <p:cNvSpPr/>
          <p:nvPr/>
        </p:nvSpPr>
        <p:spPr>
          <a:xfrm>
            <a:off x="6217920" y="3474720"/>
            <a:ext cx="5120640" cy="411480"/>
          </a:xfrm>
          <a:prstGeom prst="rect">
            <a:avLst/>
          </a:prstGeom>
          <a:noFill/>
          <a:ln/>
        </p:spPr>
        <p:txBody>
          <a:bodyPr wrap="square" lIns="0" tIns="0" rIns="0" bIns="0" rtlCol="0" anchor="ctr"/>
          <a:lstStyle/>
          <a:p>
            <a:pPr indent="0" marL="0">
              <a:buNone/>
            </a:pPr>
            <a:r>
              <a:rPr lang="en-US" sz="1300" b="1" dirty="0">
                <a:solidFill>
                  <a:srgbClr val="C9A84C"/>
                </a:solidFill>
              </a:rPr>
              <a:t>📈  Portfolio Upside</a:t>
            </a:r>
            <a:endParaRPr lang="en-US" sz="1300" dirty="0"/>
          </a:p>
        </p:txBody>
      </p:sp>
      <p:sp>
        <p:nvSpPr>
          <p:cNvPr id="16" name="Text 14"/>
          <p:cNvSpPr/>
          <p:nvPr/>
        </p:nvSpPr>
        <p:spPr>
          <a:xfrm>
            <a:off x="6217920" y="3931920"/>
            <a:ext cx="5120640" cy="1188720"/>
          </a:xfrm>
          <a:prstGeom prst="rect">
            <a:avLst/>
          </a:prstGeom>
          <a:noFill/>
          <a:ln/>
        </p:spPr>
        <p:txBody>
          <a:bodyPr wrap="square" lIns="0" tIns="0" rIns="0" bIns="0" rtlCol="0" anchor="ctr"/>
          <a:lstStyle/>
          <a:p>
            <a:pPr indent="0" marL="0">
              <a:buNone/>
            </a:pPr>
            <a:r>
              <a:rPr lang="en-US" sz="1000" dirty="0">
                <a:solidFill>
                  <a:srgbClr val="8B8B9E"/>
                </a:solidFill>
              </a:rPr>
              <a:t>Multiple product categories create more than one path to revenue and long-term investor return across tobacco, coffee, and lifestyle.</a:t>
            </a:r>
            <a:endParaRPr lang="en-US" sz="1000" dirty="0"/>
          </a:p>
        </p:txBody>
      </p:sp>
      <p:sp>
        <p:nvSpPr>
          <p:cNvPr id="17" name="Shape 15"/>
          <p:cNvSpPr/>
          <p:nvPr/>
        </p:nvSpPr>
        <p:spPr>
          <a:xfrm>
            <a:off x="274320" y="6263640"/>
            <a:ext cx="11640312" cy="438912"/>
          </a:xfrm>
          <a:prstGeom prst="rect">
            <a:avLst/>
          </a:prstGeom>
          <a:solidFill>
            <a:srgbClr val="C9A84C"/>
          </a:solidFill>
          <a:ln w="12700">
            <a:solidFill>
              <a:srgbClr val="C9A84C"/>
            </a:solidFill>
            <a:prstDash val="solid"/>
          </a:ln>
        </p:spPr>
      </p:sp>
      <p:sp>
        <p:nvSpPr>
          <p:cNvPr id="18" name="Text 16"/>
          <p:cNvSpPr/>
          <p:nvPr/>
        </p:nvSpPr>
        <p:spPr>
          <a:xfrm>
            <a:off x="274320" y="6263640"/>
            <a:ext cx="11640312" cy="438912"/>
          </a:xfrm>
          <a:prstGeom prst="rect">
            <a:avLst/>
          </a:prstGeom>
          <a:noFill/>
          <a:ln/>
        </p:spPr>
        <p:txBody>
          <a:bodyPr wrap="square" lIns="0" tIns="0" rIns="0" bIns="0" rtlCol="0" anchor="ctr"/>
          <a:lstStyle/>
          <a:p>
            <a:pPr algn="ctr" indent="0" marL="0">
              <a:buNone/>
            </a:pPr>
            <a:r>
              <a:rPr lang="en-US" sz="950" b="1" dirty="0">
                <a:solidFill>
                  <a:srgbClr val="1A1A2E"/>
                </a:solidFill>
              </a:rPr>
              <a:t>Investor Thesis: RLG is not a single product launch — it is a scalable platform of high-margin repeat-purchase consumer products with wholesale distribution economics.</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0EDE6"/>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BRAND PORTFOLIO</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One platform. Multiple revenue lanes.</a:t>
            </a:r>
            <a:endParaRPr lang="en-US" sz="1000" dirty="0"/>
          </a:p>
        </p:txBody>
      </p:sp>
      <p:sp>
        <p:nvSpPr>
          <p:cNvPr id="5" name="Shape 3"/>
          <p:cNvSpPr/>
          <p:nvPr/>
        </p:nvSpPr>
        <p:spPr>
          <a:xfrm>
            <a:off x="274320" y="960120"/>
            <a:ext cx="2788920" cy="411480"/>
          </a:xfrm>
          <a:prstGeom prst="rect">
            <a:avLst/>
          </a:prstGeom>
          <a:solidFill>
            <a:srgbClr val="2D6A4F"/>
          </a:solidFill>
          <a:ln w="12700">
            <a:solidFill>
              <a:srgbClr val="2D6A4F"/>
            </a:solidFill>
            <a:prstDash val="solid"/>
          </a:ln>
        </p:spPr>
      </p:sp>
      <p:sp>
        <p:nvSpPr>
          <p:cNvPr id="6" name="Text 4"/>
          <p:cNvSpPr/>
          <p:nvPr/>
        </p:nvSpPr>
        <p:spPr>
          <a:xfrm>
            <a:off x="274320" y="960120"/>
            <a:ext cx="2788920" cy="411480"/>
          </a:xfrm>
          <a:prstGeom prst="rect">
            <a:avLst/>
          </a:prstGeom>
          <a:noFill/>
          <a:ln/>
        </p:spPr>
        <p:txBody>
          <a:bodyPr wrap="square" lIns="0" tIns="0" rIns="0" bIns="0" rtlCol="0" anchor="ctr"/>
          <a:lstStyle/>
          <a:p>
            <a:pPr algn="ctr" indent="0" marL="0">
              <a:buNone/>
            </a:pPr>
            <a:r>
              <a:rPr lang="en-US" sz="900" b="1" dirty="0">
                <a:solidFill>
                  <a:srgbClr val="FFFFFF"/>
                </a:solidFill>
              </a:rPr>
              <a:t>PHASE 1</a:t>
            </a:r>
            <a:endParaRPr lang="en-US" sz="900" dirty="0"/>
          </a:p>
        </p:txBody>
      </p:sp>
      <p:sp>
        <p:nvSpPr>
          <p:cNvPr id="7" name="Shape 5"/>
          <p:cNvSpPr/>
          <p:nvPr/>
        </p:nvSpPr>
        <p:spPr>
          <a:xfrm>
            <a:off x="274320" y="1371600"/>
            <a:ext cx="2788920" cy="4572000"/>
          </a:xfrm>
          <a:prstGeom prst="rect">
            <a:avLst/>
          </a:prstGeom>
          <a:solidFill>
            <a:srgbClr val="FFFFFF"/>
          </a:solidFill>
          <a:ln w="12700">
            <a:solidFill>
              <a:srgbClr val="CCCCCC"/>
            </a:solidFill>
            <a:prstDash val="solid"/>
          </a:ln>
        </p:spPr>
      </p:sp>
      <p:sp>
        <p:nvSpPr>
          <p:cNvPr id="8" name="Text 6"/>
          <p:cNvSpPr/>
          <p:nvPr/>
        </p:nvSpPr>
        <p:spPr>
          <a:xfrm>
            <a:off x="365760" y="1463040"/>
            <a:ext cx="2606040" cy="457200"/>
          </a:xfrm>
          <a:prstGeom prst="rect">
            <a:avLst/>
          </a:prstGeom>
          <a:noFill/>
          <a:ln/>
        </p:spPr>
        <p:txBody>
          <a:bodyPr wrap="square" lIns="0" tIns="0" rIns="0" bIns="0" rtlCol="0" anchor="ctr"/>
          <a:lstStyle/>
          <a:p>
            <a:pPr indent="0" marL="0">
              <a:buNone/>
            </a:pPr>
            <a:r>
              <a:rPr lang="en-US" sz="1700" b="1" dirty="0">
                <a:solidFill>
                  <a:srgbClr val="1A1A2E"/>
                </a:solidFill>
                <a:latin typeface="Georgia" pitchFamily="34" charset="0"/>
                <a:ea typeface="Georgia" pitchFamily="34" charset="-122"/>
                <a:cs typeface="Georgia" pitchFamily="34" charset="-120"/>
              </a:rPr>
              <a:t>Leaf Cutz™</a:t>
            </a:r>
            <a:endParaRPr lang="en-US" sz="1700" dirty="0"/>
          </a:p>
        </p:txBody>
      </p:sp>
      <p:sp>
        <p:nvSpPr>
          <p:cNvPr id="9" name="Text 7"/>
          <p:cNvSpPr/>
          <p:nvPr/>
        </p:nvSpPr>
        <p:spPr>
          <a:xfrm>
            <a:off x="365760" y="1920240"/>
            <a:ext cx="2606040" cy="274320"/>
          </a:xfrm>
          <a:prstGeom prst="rect">
            <a:avLst/>
          </a:prstGeom>
          <a:noFill/>
          <a:ln/>
        </p:spPr>
        <p:txBody>
          <a:bodyPr wrap="square" lIns="0" tIns="0" rIns="0" bIns="0" rtlCol="0" anchor="ctr"/>
          <a:lstStyle/>
          <a:p>
            <a:pPr indent="0" marL="0">
              <a:buNone/>
            </a:pPr>
            <a:r>
              <a:rPr lang="en-US" sz="800" b="1" spc="100" kern="0" dirty="0">
                <a:solidFill>
                  <a:srgbClr val="2D6A4F"/>
                </a:solidFill>
              </a:rPr>
              <a:t>VELOCITY ENGINE</a:t>
            </a:r>
            <a:endParaRPr lang="en-US" sz="800" dirty="0"/>
          </a:p>
        </p:txBody>
      </p:sp>
      <p:sp>
        <p:nvSpPr>
          <p:cNvPr id="10" name="Text 8"/>
          <p:cNvSpPr/>
          <p:nvPr/>
        </p:nvSpPr>
        <p:spPr>
          <a:xfrm>
            <a:off x="365760" y="2240280"/>
            <a:ext cx="2606040" cy="1005840"/>
          </a:xfrm>
          <a:prstGeom prst="rect">
            <a:avLst/>
          </a:prstGeom>
          <a:noFill/>
          <a:ln/>
        </p:spPr>
        <p:txBody>
          <a:bodyPr wrap="square" lIns="0" tIns="0" rIns="0" bIns="0" rtlCol="0" anchor="ctr"/>
          <a:lstStyle/>
          <a:p>
            <a:pPr indent="0" marL="0">
              <a:buNone/>
            </a:pPr>
            <a:r>
              <a:rPr lang="en-US" sz="950" dirty="0">
                <a:solidFill>
                  <a:srgbClr val="444455"/>
                </a:solidFill>
              </a:rPr>
              <a:t>Premium pre-cut leaf wraps for retail velocity and repeat purchase. Core launch revenue driver with distributor-ready packaging.</a:t>
            </a:r>
            <a:endParaRPr lang="en-US" sz="950" dirty="0"/>
          </a:p>
        </p:txBody>
      </p:sp>
      <p:pic>
        <p:nvPicPr>
          <p:cNvPr id="11" name="Image 0" descr="/mnt/user-data/uploads/IMG_2245.jpeg">    </p:cNvPr>
          <p:cNvPicPr>
            <a:picLocks noChangeAspect="1"/>
          </p:cNvPicPr>
          <p:nvPr/>
        </p:nvPicPr>
        <p:blipFill>
          <a:blip r:embed="rId1"/>
          <a:srcRect l="0" r="0" t="-1667" b="-1667"/>
          <a:stretch/>
        </p:blipFill>
        <p:spPr>
          <a:xfrm>
            <a:off x="434340" y="3383280"/>
            <a:ext cx="2468880" cy="1417320"/>
          </a:xfrm>
          <a:prstGeom prst="rect">
            <a:avLst/>
          </a:prstGeom>
        </p:spPr>
      </p:pic>
      <p:sp>
        <p:nvSpPr>
          <p:cNvPr id="12" name="Shape 9"/>
          <p:cNvSpPr/>
          <p:nvPr/>
        </p:nvSpPr>
        <p:spPr>
          <a:xfrm>
            <a:off x="274320" y="5349240"/>
            <a:ext cx="2788920" cy="457200"/>
          </a:xfrm>
          <a:prstGeom prst="rect">
            <a:avLst/>
          </a:prstGeom>
          <a:solidFill>
            <a:srgbClr val="F5F0E8"/>
          </a:solidFill>
          <a:ln w="12700">
            <a:solidFill>
              <a:srgbClr val="DDDDDD"/>
            </a:solidFill>
            <a:prstDash val="solid"/>
          </a:ln>
        </p:spPr>
      </p:sp>
      <p:sp>
        <p:nvSpPr>
          <p:cNvPr id="13" name="Text 10"/>
          <p:cNvSpPr/>
          <p:nvPr/>
        </p:nvSpPr>
        <p:spPr>
          <a:xfrm>
            <a:off x="274320" y="5349240"/>
            <a:ext cx="2788920" cy="457200"/>
          </a:xfrm>
          <a:prstGeom prst="rect">
            <a:avLst/>
          </a:prstGeom>
          <a:noFill/>
          <a:ln/>
        </p:spPr>
        <p:txBody>
          <a:bodyPr wrap="square" lIns="0" tIns="0" rIns="0" bIns="0" rtlCol="0" anchor="ctr"/>
          <a:lstStyle/>
          <a:p>
            <a:pPr algn="ctr" indent="0" marL="0">
              <a:buNone/>
            </a:pPr>
            <a:r>
              <a:rPr lang="en-US" sz="900" i="1" dirty="0">
                <a:solidFill>
                  <a:srgbClr val="2D6A4F"/>
                </a:solidFill>
              </a:rPr>
              <a:t>"WE NOT CUT THE SAME™"</a:t>
            </a:r>
            <a:endParaRPr lang="en-US" sz="900" dirty="0"/>
          </a:p>
        </p:txBody>
      </p:sp>
      <p:sp>
        <p:nvSpPr>
          <p:cNvPr id="14" name="Shape 11"/>
          <p:cNvSpPr/>
          <p:nvPr/>
        </p:nvSpPr>
        <p:spPr>
          <a:xfrm>
            <a:off x="3218688" y="960120"/>
            <a:ext cx="2788920" cy="411480"/>
          </a:xfrm>
          <a:prstGeom prst="rect">
            <a:avLst/>
          </a:prstGeom>
          <a:solidFill>
            <a:srgbClr val="7A4F1E"/>
          </a:solidFill>
          <a:ln w="12700">
            <a:solidFill>
              <a:srgbClr val="7A4F1E"/>
            </a:solidFill>
            <a:prstDash val="solid"/>
          </a:ln>
        </p:spPr>
      </p:sp>
      <p:sp>
        <p:nvSpPr>
          <p:cNvPr id="15" name="Text 12"/>
          <p:cNvSpPr/>
          <p:nvPr/>
        </p:nvSpPr>
        <p:spPr>
          <a:xfrm>
            <a:off x="3218688" y="960120"/>
            <a:ext cx="2788920" cy="411480"/>
          </a:xfrm>
          <a:prstGeom prst="rect">
            <a:avLst/>
          </a:prstGeom>
          <a:noFill/>
          <a:ln/>
        </p:spPr>
        <p:txBody>
          <a:bodyPr wrap="square" lIns="0" tIns="0" rIns="0" bIns="0" rtlCol="0" anchor="ctr"/>
          <a:lstStyle/>
          <a:p>
            <a:pPr algn="ctr" indent="0" marL="0">
              <a:buNone/>
            </a:pPr>
            <a:r>
              <a:rPr lang="en-US" sz="900" b="1" dirty="0">
                <a:solidFill>
                  <a:srgbClr val="FFFFFF"/>
                </a:solidFill>
              </a:rPr>
              <a:t>PHASE 1</a:t>
            </a:r>
            <a:endParaRPr lang="en-US" sz="900" dirty="0"/>
          </a:p>
        </p:txBody>
      </p:sp>
      <p:sp>
        <p:nvSpPr>
          <p:cNvPr id="16" name="Shape 13"/>
          <p:cNvSpPr/>
          <p:nvPr/>
        </p:nvSpPr>
        <p:spPr>
          <a:xfrm>
            <a:off x="3218688" y="1371600"/>
            <a:ext cx="2788920" cy="4572000"/>
          </a:xfrm>
          <a:prstGeom prst="rect">
            <a:avLst/>
          </a:prstGeom>
          <a:solidFill>
            <a:srgbClr val="FFFFFF"/>
          </a:solidFill>
          <a:ln w="12700">
            <a:solidFill>
              <a:srgbClr val="CCCCCC"/>
            </a:solidFill>
            <a:prstDash val="solid"/>
          </a:ln>
        </p:spPr>
      </p:sp>
      <p:sp>
        <p:nvSpPr>
          <p:cNvPr id="17" name="Text 14"/>
          <p:cNvSpPr/>
          <p:nvPr/>
        </p:nvSpPr>
        <p:spPr>
          <a:xfrm>
            <a:off x="3310128" y="1463040"/>
            <a:ext cx="2606040" cy="457200"/>
          </a:xfrm>
          <a:prstGeom prst="rect">
            <a:avLst/>
          </a:prstGeom>
          <a:noFill/>
          <a:ln/>
        </p:spPr>
        <p:txBody>
          <a:bodyPr wrap="square" lIns="0" tIns="0" rIns="0" bIns="0" rtlCol="0" anchor="ctr"/>
          <a:lstStyle/>
          <a:p>
            <a:pPr indent="0" marL="0">
              <a:buNone/>
            </a:pPr>
            <a:r>
              <a:rPr lang="en-US" sz="1700" b="1" dirty="0">
                <a:solidFill>
                  <a:srgbClr val="1A1A2E"/>
                </a:solidFill>
                <a:latin typeface="Georgia" pitchFamily="34" charset="0"/>
                <a:ea typeface="Georgia" pitchFamily="34" charset="-122"/>
                <a:cs typeface="Georgia" pitchFamily="34" charset="-120"/>
              </a:rPr>
              <a:t>Las Caobas™</a:t>
            </a:r>
            <a:endParaRPr lang="en-US" sz="1700" dirty="0"/>
          </a:p>
        </p:txBody>
      </p:sp>
      <p:sp>
        <p:nvSpPr>
          <p:cNvPr id="18" name="Text 15"/>
          <p:cNvSpPr/>
          <p:nvPr/>
        </p:nvSpPr>
        <p:spPr>
          <a:xfrm>
            <a:off x="3310128" y="1920240"/>
            <a:ext cx="2606040" cy="274320"/>
          </a:xfrm>
          <a:prstGeom prst="rect">
            <a:avLst/>
          </a:prstGeom>
          <a:noFill/>
          <a:ln/>
        </p:spPr>
        <p:txBody>
          <a:bodyPr wrap="square" lIns="0" tIns="0" rIns="0" bIns="0" rtlCol="0" anchor="ctr"/>
          <a:lstStyle/>
          <a:p>
            <a:pPr indent="0" marL="0">
              <a:buNone/>
            </a:pPr>
            <a:r>
              <a:rPr lang="en-US" sz="800" b="1" spc="100" kern="0" dirty="0">
                <a:solidFill>
                  <a:srgbClr val="7A4F1E"/>
                </a:solidFill>
              </a:rPr>
              <a:t>ARTISAN COFFEE</a:t>
            </a:r>
            <a:endParaRPr lang="en-US" sz="800" dirty="0"/>
          </a:p>
        </p:txBody>
      </p:sp>
      <p:sp>
        <p:nvSpPr>
          <p:cNvPr id="19" name="Text 16"/>
          <p:cNvSpPr/>
          <p:nvPr/>
        </p:nvSpPr>
        <p:spPr>
          <a:xfrm>
            <a:off x="3310128" y="2240280"/>
            <a:ext cx="2606040" cy="1005840"/>
          </a:xfrm>
          <a:prstGeom prst="rect">
            <a:avLst/>
          </a:prstGeom>
          <a:noFill/>
          <a:ln/>
        </p:spPr>
        <p:txBody>
          <a:bodyPr wrap="square" lIns="0" tIns="0" rIns="0" bIns="0" rtlCol="0" anchor="ctr"/>
          <a:lstStyle/>
          <a:p>
            <a:pPr indent="0" marL="0">
              <a:buNone/>
            </a:pPr>
            <a:r>
              <a:rPr lang="en-US" sz="950" dirty="0">
                <a:solidFill>
                  <a:srgbClr val="444455"/>
                </a:solidFill>
              </a:rPr>
              <a:t>Dominican specialty coffee targeting DTC e-commerce, subscriptions, and premium gifting — a cleaner consumer lane outside tobacco.</a:t>
            </a:r>
            <a:endParaRPr lang="en-US" sz="950" dirty="0"/>
          </a:p>
        </p:txBody>
      </p:sp>
      <p:pic>
        <p:nvPicPr>
          <p:cNvPr id="20" name="Image 1" descr="/mnt/user-data/uploads/0836E579-48CB-45BD-91DA-3E7F7E4F617B.png">    </p:cNvPr>
          <p:cNvPicPr>
            <a:picLocks noChangeAspect="1"/>
          </p:cNvPicPr>
          <p:nvPr/>
        </p:nvPicPr>
        <p:blipFill>
          <a:blip r:embed="rId2"/>
          <a:srcRect l="0" r="0" t="-1667" b="-1667"/>
          <a:stretch/>
        </p:blipFill>
        <p:spPr>
          <a:xfrm>
            <a:off x="3378708" y="3383280"/>
            <a:ext cx="2468880" cy="1417320"/>
          </a:xfrm>
          <a:prstGeom prst="rect">
            <a:avLst/>
          </a:prstGeom>
        </p:spPr>
      </p:pic>
      <p:sp>
        <p:nvSpPr>
          <p:cNvPr id="21" name="Shape 17"/>
          <p:cNvSpPr/>
          <p:nvPr/>
        </p:nvSpPr>
        <p:spPr>
          <a:xfrm>
            <a:off x="3218688" y="5349240"/>
            <a:ext cx="2788920" cy="457200"/>
          </a:xfrm>
          <a:prstGeom prst="rect">
            <a:avLst/>
          </a:prstGeom>
          <a:solidFill>
            <a:srgbClr val="F5F0E8"/>
          </a:solidFill>
          <a:ln w="12700">
            <a:solidFill>
              <a:srgbClr val="DDDDDD"/>
            </a:solidFill>
            <a:prstDash val="solid"/>
          </a:ln>
        </p:spPr>
      </p:sp>
      <p:sp>
        <p:nvSpPr>
          <p:cNvPr id="22" name="Text 18"/>
          <p:cNvSpPr/>
          <p:nvPr/>
        </p:nvSpPr>
        <p:spPr>
          <a:xfrm>
            <a:off x="3218688" y="5349240"/>
            <a:ext cx="2788920" cy="457200"/>
          </a:xfrm>
          <a:prstGeom prst="rect">
            <a:avLst/>
          </a:prstGeom>
          <a:noFill/>
          <a:ln/>
        </p:spPr>
        <p:txBody>
          <a:bodyPr wrap="square" lIns="0" tIns="0" rIns="0" bIns="0" rtlCol="0" anchor="ctr"/>
          <a:lstStyle/>
          <a:p>
            <a:pPr algn="ctr" indent="0" marL="0">
              <a:buNone/>
            </a:pPr>
            <a:r>
              <a:rPr lang="en-US" sz="900" i="1" dirty="0">
                <a:solidFill>
                  <a:srgbClr val="7A4F1E"/>
                </a:solidFill>
              </a:rPr>
              <a:t>Ritual &amp; DTC Growth</a:t>
            </a:r>
            <a:endParaRPr lang="en-US" sz="900" dirty="0"/>
          </a:p>
        </p:txBody>
      </p:sp>
      <p:sp>
        <p:nvSpPr>
          <p:cNvPr id="23" name="Shape 19"/>
          <p:cNvSpPr/>
          <p:nvPr/>
        </p:nvSpPr>
        <p:spPr>
          <a:xfrm>
            <a:off x="6163056" y="960120"/>
            <a:ext cx="2788920" cy="411480"/>
          </a:xfrm>
          <a:prstGeom prst="rect">
            <a:avLst/>
          </a:prstGeom>
          <a:solidFill>
            <a:srgbClr val="8B1A1A"/>
          </a:solidFill>
          <a:ln w="12700">
            <a:solidFill>
              <a:srgbClr val="8B1A1A"/>
            </a:solidFill>
            <a:prstDash val="solid"/>
          </a:ln>
        </p:spPr>
      </p:sp>
      <p:sp>
        <p:nvSpPr>
          <p:cNvPr id="24" name="Text 20"/>
          <p:cNvSpPr/>
          <p:nvPr/>
        </p:nvSpPr>
        <p:spPr>
          <a:xfrm>
            <a:off x="6163056" y="960120"/>
            <a:ext cx="2788920" cy="411480"/>
          </a:xfrm>
          <a:prstGeom prst="rect">
            <a:avLst/>
          </a:prstGeom>
          <a:noFill/>
          <a:ln/>
        </p:spPr>
        <p:txBody>
          <a:bodyPr wrap="square" lIns="0" tIns="0" rIns="0" bIns="0" rtlCol="0" anchor="ctr"/>
          <a:lstStyle/>
          <a:p>
            <a:pPr algn="ctr" indent="0" marL="0">
              <a:buNone/>
            </a:pPr>
            <a:r>
              <a:rPr lang="en-US" sz="900" b="1" dirty="0">
                <a:solidFill>
                  <a:srgbClr val="FFFFFF"/>
                </a:solidFill>
              </a:rPr>
              <a:t>PHASE 2</a:t>
            </a:r>
            <a:endParaRPr lang="en-US" sz="900" dirty="0"/>
          </a:p>
        </p:txBody>
      </p:sp>
      <p:sp>
        <p:nvSpPr>
          <p:cNvPr id="25" name="Shape 21"/>
          <p:cNvSpPr/>
          <p:nvPr/>
        </p:nvSpPr>
        <p:spPr>
          <a:xfrm>
            <a:off x="6163056" y="1371600"/>
            <a:ext cx="2788920" cy="4572000"/>
          </a:xfrm>
          <a:prstGeom prst="rect">
            <a:avLst/>
          </a:prstGeom>
          <a:solidFill>
            <a:srgbClr val="FFFFFF"/>
          </a:solidFill>
          <a:ln w="12700">
            <a:solidFill>
              <a:srgbClr val="CCCCCC"/>
            </a:solidFill>
            <a:prstDash val="solid"/>
          </a:ln>
        </p:spPr>
      </p:sp>
      <p:sp>
        <p:nvSpPr>
          <p:cNvPr id="26" name="Text 22"/>
          <p:cNvSpPr/>
          <p:nvPr/>
        </p:nvSpPr>
        <p:spPr>
          <a:xfrm>
            <a:off x="6254496" y="1463040"/>
            <a:ext cx="2606040" cy="457200"/>
          </a:xfrm>
          <a:prstGeom prst="rect">
            <a:avLst/>
          </a:prstGeom>
          <a:noFill/>
          <a:ln/>
        </p:spPr>
        <p:txBody>
          <a:bodyPr wrap="square" lIns="0" tIns="0" rIns="0" bIns="0" rtlCol="0" anchor="ctr"/>
          <a:lstStyle/>
          <a:p>
            <a:pPr indent="0" marL="0">
              <a:buNone/>
            </a:pPr>
            <a:r>
              <a:rPr lang="en-US" sz="1700" b="1" dirty="0">
                <a:solidFill>
                  <a:srgbClr val="1A1A2E"/>
                </a:solidFill>
                <a:latin typeface="Georgia" pitchFamily="34" charset="0"/>
                <a:ea typeface="Georgia" pitchFamily="34" charset="-122"/>
                <a:cs typeface="Georgia" pitchFamily="34" charset="-120"/>
              </a:rPr>
              <a:t>Royal Flush®️</a:t>
            </a:r>
            <a:endParaRPr lang="en-US" sz="1700" dirty="0"/>
          </a:p>
        </p:txBody>
      </p:sp>
      <p:sp>
        <p:nvSpPr>
          <p:cNvPr id="27" name="Text 23"/>
          <p:cNvSpPr/>
          <p:nvPr/>
        </p:nvSpPr>
        <p:spPr>
          <a:xfrm>
            <a:off x="6254496" y="1920240"/>
            <a:ext cx="2606040" cy="274320"/>
          </a:xfrm>
          <a:prstGeom prst="rect">
            <a:avLst/>
          </a:prstGeom>
          <a:noFill/>
          <a:ln/>
        </p:spPr>
        <p:txBody>
          <a:bodyPr wrap="square" lIns="0" tIns="0" rIns="0" bIns="0" rtlCol="0" anchor="ctr"/>
          <a:lstStyle/>
          <a:p>
            <a:pPr indent="0" marL="0">
              <a:buNone/>
            </a:pPr>
            <a:r>
              <a:rPr lang="en-US" sz="800" b="1" spc="100" kern="0" dirty="0">
                <a:solidFill>
                  <a:srgbClr val="8B1A1A"/>
                </a:solidFill>
              </a:rPr>
              <a:t>FLAGSHIP LUXURY CIGAR</a:t>
            </a:r>
            <a:endParaRPr lang="en-US" sz="800" dirty="0"/>
          </a:p>
        </p:txBody>
      </p:sp>
      <p:sp>
        <p:nvSpPr>
          <p:cNvPr id="28" name="Text 24"/>
          <p:cNvSpPr/>
          <p:nvPr/>
        </p:nvSpPr>
        <p:spPr>
          <a:xfrm>
            <a:off x="6254496" y="2240280"/>
            <a:ext cx="2606040" cy="1005840"/>
          </a:xfrm>
          <a:prstGeom prst="rect">
            <a:avLst/>
          </a:prstGeom>
          <a:noFill/>
          <a:ln/>
        </p:spPr>
        <p:txBody>
          <a:bodyPr wrap="square" lIns="0" tIns="0" rIns="0" bIns="0" rtlCol="0" anchor="ctr"/>
          <a:lstStyle/>
          <a:p>
            <a:pPr indent="0" marL="0">
              <a:buNone/>
            </a:pPr>
            <a:r>
              <a:rPr lang="en-US" sz="950" dirty="0">
                <a:solidFill>
                  <a:srgbClr val="444455"/>
                </a:solidFill>
              </a:rPr>
              <a:t>Premium luxury cigar for lounges, casinos, golf clubs, and hospitality. The brand's halo product and margin story.</a:t>
            </a:r>
            <a:endParaRPr lang="en-US" sz="950" dirty="0"/>
          </a:p>
        </p:txBody>
      </p:sp>
      <p:pic>
        <p:nvPicPr>
          <p:cNvPr id="29" name="Image 2" descr="/mnt/user-data/uploads/778DFF49-93E7-4F67-B4D0-3EB12B8B8F68.png">    </p:cNvPr>
          <p:cNvPicPr>
            <a:picLocks noChangeAspect="1"/>
          </p:cNvPicPr>
          <p:nvPr/>
        </p:nvPicPr>
        <p:blipFill>
          <a:blip r:embed="rId3"/>
          <a:srcRect l="0" r="0" t="-1667" b="-1667"/>
          <a:stretch/>
        </p:blipFill>
        <p:spPr>
          <a:xfrm>
            <a:off x="6323076" y="3383280"/>
            <a:ext cx="2468880" cy="1417320"/>
          </a:xfrm>
          <a:prstGeom prst="rect">
            <a:avLst/>
          </a:prstGeom>
        </p:spPr>
      </p:pic>
      <p:sp>
        <p:nvSpPr>
          <p:cNvPr id="30" name="Shape 25"/>
          <p:cNvSpPr/>
          <p:nvPr/>
        </p:nvSpPr>
        <p:spPr>
          <a:xfrm>
            <a:off x="6163056" y="5349240"/>
            <a:ext cx="2788920" cy="457200"/>
          </a:xfrm>
          <a:prstGeom prst="rect">
            <a:avLst/>
          </a:prstGeom>
          <a:solidFill>
            <a:srgbClr val="F5F0E8"/>
          </a:solidFill>
          <a:ln w="12700">
            <a:solidFill>
              <a:srgbClr val="DDDDDD"/>
            </a:solidFill>
            <a:prstDash val="solid"/>
          </a:ln>
        </p:spPr>
      </p:sp>
      <p:sp>
        <p:nvSpPr>
          <p:cNvPr id="31" name="Text 26"/>
          <p:cNvSpPr/>
          <p:nvPr/>
        </p:nvSpPr>
        <p:spPr>
          <a:xfrm>
            <a:off x="6163056" y="5349240"/>
            <a:ext cx="2788920" cy="457200"/>
          </a:xfrm>
          <a:prstGeom prst="rect">
            <a:avLst/>
          </a:prstGeom>
          <a:noFill/>
          <a:ln/>
        </p:spPr>
        <p:txBody>
          <a:bodyPr wrap="square" lIns="0" tIns="0" rIns="0" bIns="0" rtlCol="0" anchor="ctr"/>
          <a:lstStyle/>
          <a:p>
            <a:pPr algn="ctr" indent="0" marL="0">
              <a:buNone/>
            </a:pPr>
            <a:r>
              <a:rPr lang="en-US" sz="900" i="1" dirty="0">
                <a:solidFill>
                  <a:srgbClr val="8B1A1A"/>
                </a:solidFill>
              </a:rPr>
              <a:t>Luxury • Legacy • Lifestyle</a:t>
            </a:r>
            <a:endParaRPr lang="en-US" sz="900" dirty="0"/>
          </a:p>
        </p:txBody>
      </p:sp>
      <p:sp>
        <p:nvSpPr>
          <p:cNvPr id="32" name="Shape 27"/>
          <p:cNvSpPr/>
          <p:nvPr/>
        </p:nvSpPr>
        <p:spPr>
          <a:xfrm>
            <a:off x="9107424" y="960120"/>
            <a:ext cx="2788920" cy="411480"/>
          </a:xfrm>
          <a:prstGeom prst="rect">
            <a:avLst/>
          </a:prstGeom>
          <a:solidFill>
            <a:srgbClr val="1A3A7A"/>
          </a:solidFill>
          <a:ln w="12700">
            <a:solidFill>
              <a:srgbClr val="1A3A7A"/>
            </a:solidFill>
            <a:prstDash val="solid"/>
          </a:ln>
        </p:spPr>
      </p:sp>
      <p:sp>
        <p:nvSpPr>
          <p:cNvPr id="33" name="Text 28"/>
          <p:cNvSpPr/>
          <p:nvPr/>
        </p:nvSpPr>
        <p:spPr>
          <a:xfrm>
            <a:off x="9107424" y="960120"/>
            <a:ext cx="2788920" cy="411480"/>
          </a:xfrm>
          <a:prstGeom prst="rect">
            <a:avLst/>
          </a:prstGeom>
          <a:noFill/>
          <a:ln/>
        </p:spPr>
        <p:txBody>
          <a:bodyPr wrap="square" lIns="0" tIns="0" rIns="0" bIns="0" rtlCol="0" anchor="ctr"/>
          <a:lstStyle/>
          <a:p>
            <a:pPr algn="ctr" indent="0" marL="0">
              <a:buNone/>
            </a:pPr>
            <a:r>
              <a:rPr lang="en-US" sz="900" b="1" dirty="0">
                <a:solidFill>
                  <a:srgbClr val="FFFFFF"/>
                </a:solidFill>
              </a:rPr>
              <a:t>PHASE 2</a:t>
            </a:r>
            <a:endParaRPr lang="en-US" sz="900" dirty="0"/>
          </a:p>
        </p:txBody>
      </p:sp>
      <p:sp>
        <p:nvSpPr>
          <p:cNvPr id="34" name="Shape 29"/>
          <p:cNvSpPr/>
          <p:nvPr/>
        </p:nvSpPr>
        <p:spPr>
          <a:xfrm>
            <a:off x="9107424" y="1371600"/>
            <a:ext cx="2788920" cy="4572000"/>
          </a:xfrm>
          <a:prstGeom prst="rect">
            <a:avLst/>
          </a:prstGeom>
          <a:solidFill>
            <a:srgbClr val="FFFFFF"/>
          </a:solidFill>
          <a:ln w="12700">
            <a:solidFill>
              <a:srgbClr val="CCCCCC"/>
            </a:solidFill>
            <a:prstDash val="solid"/>
          </a:ln>
        </p:spPr>
      </p:sp>
      <p:sp>
        <p:nvSpPr>
          <p:cNvPr id="35" name="Text 30"/>
          <p:cNvSpPr/>
          <p:nvPr/>
        </p:nvSpPr>
        <p:spPr>
          <a:xfrm>
            <a:off x="9198864" y="1463040"/>
            <a:ext cx="2606040" cy="457200"/>
          </a:xfrm>
          <a:prstGeom prst="rect">
            <a:avLst/>
          </a:prstGeom>
          <a:noFill/>
          <a:ln/>
        </p:spPr>
        <p:txBody>
          <a:bodyPr wrap="square" lIns="0" tIns="0" rIns="0" bIns="0" rtlCol="0" anchor="ctr"/>
          <a:lstStyle/>
          <a:p>
            <a:pPr indent="0" marL="0">
              <a:buNone/>
            </a:pPr>
            <a:r>
              <a:rPr lang="en-US" sz="1700" b="1" dirty="0">
                <a:solidFill>
                  <a:srgbClr val="1A1A2E"/>
                </a:solidFill>
                <a:latin typeface="Georgia" pitchFamily="34" charset="0"/>
                <a:ea typeface="Georgia" pitchFamily="34" charset="-122"/>
                <a:cs typeface="Georgia" pitchFamily="34" charset="-120"/>
              </a:rPr>
              <a:t>Poker Face®</a:t>
            </a:r>
            <a:endParaRPr lang="en-US" sz="1700" dirty="0"/>
          </a:p>
        </p:txBody>
      </p:sp>
      <p:sp>
        <p:nvSpPr>
          <p:cNvPr id="36" name="Text 31"/>
          <p:cNvSpPr/>
          <p:nvPr/>
        </p:nvSpPr>
        <p:spPr>
          <a:xfrm>
            <a:off x="9198864" y="1920240"/>
            <a:ext cx="2606040" cy="274320"/>
          </a:xfrm>
          <a:prstGeom prst="rect">
            <a:avLst/>
          </a:prstGeom>
          <a:noFill/>
          <a:ln/>
        </p:spPr>
        <p:txBody>
          <a:bodyPr wrap="square" lIns="0" tIns="0" rIns="0" bIns="0" rtlCol="0" anchor="ctr"/>
          <a:lstStyle/>
          <a:p>
            <a:pPr indent="0" marL="0">
              <a:buNone/>
            </a:pPr>
            <a:r>
              <a:rPr lang="en-US" sz="800" b="1" spc="100" kern="0" dirty="0">
                <a:solidFill>
                  <a:srgbClr val="1A3A7A"/>
                </a:solidFill>
              </a:rPr>
              <a:t>CIGARILLOS PLATFORM</a:t>
            </a:r>
            <a:endParaRPr lang="en-US" sz="800" dirty="0"/>
          </a:p>
        </p:txBody>
      </p:sp>
      <p:sp>
        <p:nvSpPr>
          <p:cNvPr id="37" name="Text 32"/>
          <p:cNvSpPr/>
          <p:nvPr/>
        </p:nvSpPr>
        <p:spPr>
          <a:xfrm>
            <a:off x="9198864" y="2240280"/>
            <a:ext cx="2606040" cy="1005840"/>
          </a:xfrm>
          <a:prstGeom prst="rect">
            <a:avLst/>
          </a:prstGeom>
          <a:noFill/>
          <a:ln/>
        </p:spPr>
        <p:txBody>
          <a:bodyPr wrap="square" lIns="0" tIns="0" rIns="0" bIns="0" rtlCol="0" anchor="ctr"/>
          <a:lstStyle/>
          <a:p>
            <a:pPr indent="0" marL="0">
              <a:buNone/>
            </a:pPr>
            <a:r>
              <a:rPr lang="en-US" sz="950" dirty="0">
                <a:solidFill>
                  <a:srgbClr val="444455"/>
                </a:solidFill>
              </a:rPr>
              <a:t>Cigarillo brand designed to expand the buyer basket alongside Leaf Cutz™ as wholesale relationships mature.</a:t>
            </a:r>
            <a:endParaRPr lang="en-US" sz="950" dirty="0"/>
          </a:p>
        </p:txBody>
      </p:sp>
      <p:pic>
        <p:nvPicPr>
          <p:cNvPr id="38" name="Image 3" descr="/mnt/user-data/uploads/IMG_2515.jpeg">    </p:cNvPr>
          <p:cNvPicPr>
            <a:picLocks noChangeAspect="1"/>
          </p:cNvPicPr>
          <p:nvPr/>
        </p:nvPicPr>
        <p:blipFill>
          <a:blip r:embed="rId4"/>
          <a:srcRect l="0" r="0" t="-1667" b="-1667"/>
          <a:stretch/>
        </p:blipFill>
        <p:spPr>
          <a:xfrm>
            <a:off x="9267444" y="3383280"/>
            <a:ext cx="2468880" cy="1417320"/>
          </a:xfrm>
          <a:prstGeom prst="rect">
            <a:avLst/>
          </a:prstGeom>
        </p:spPr>
      </p:pic>
      <p:sp>
        <p:nvSpPr>
          <p:cNvPr id="39" name="Shape 33"/>
          <p:cNvSpPr/>
          <p:nvPr/>
        </p:nvSpPr>
        <p:spPr>
          <a:xfrm>
            <a:off x="9107424" y="5349240"/>
            <a:ext cx="2788920" cy="457200"/>
          </a:xfrm>
          <a:prstGeom prst="rect">
            <a:avLst/>
          </a:prstGeom>
          <a:solidFill>
            <a:srgbClr val="F5F0E8"/>
          </a:solidFill>
          <a:ln w="12700">
            <a:solidFill>
              <a:srgbClr val="DDDDDD"/>
            </a:solidFill>
            <a:prstDash val="solid"/>
          </a:ln>
        </p:spPr>
      </p:sp>
      <p:sp>
        <p:nvSpPr>
          <p:cNvPr id="40" name="Text 34"/>
          <p:cNvSpPr/>
          <p:nvPr/>
        </p:nvSpPr>
        <p:spPr>
          <a:xfrm>
            <a:off x="9107424" y="5349240"/>
            <a:ext cx="2788920" cy="457200"/>
          </a:xfrm>
          <a:prstGeom prst="rect">
            <a:avLst/>
          </a:prstGeom>
          <a:noFill/>
          <a:ln/>
        </p:spPr>
        <p:txBody>
          <a:bodyPr wrap="square" lIns="0" tIns="0" rIns="0" bIns="0" rtlCol="0" anchor="ctr"/>
          <a:lstStyle/>
          <a:p>
            <a:pPr algn="ctr" indent="0" marL="0">
              <a:buNone/>
            </a:pPr>
            <a:r>
              <a:rPr lang="en-US" sz="900" i="1" dirty="0">
                <a:solidFill>
                  <a:srgbClr val="1A3A7A"/>
                </a:solidFill>
              </a:rPr>
              <a:t>Expand the Buyer Basket</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MARKET OPPORTUNITY</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RLG operates at the intersection of premium tobacco, artisan coffee, and culture-driven lifestyle consumer products.</a:t>
            </a:r>
            <a:endParaRPr lang="en-US" sz="1000" dirty="0"/>
          </a:p>
        </p:txBody>
      </p:sp>
      <p:sp>
        <p:nvSpPr>
          <p:cNvPr id="5" name="Shape 3"/>
          <p:cNvSpPr/>
          <p:nvPr/>
        </p:nvSpPr>
        <p:spPr>
          <a:xfrm>
            <a:off x="320040" y="1097280"/>
            <a:ext cx="3657600" cy="2103120"/>
          </a:xfrm>
          <a:prstGeom prst="rect">
            <a:avLst/>
          </a:prstGeom>
          <a:solidFill>
            <a:srgbClr val="1E2A3E"/>
          </a:solidFill>
          <a:ln w="12700">
            <a:solidFill>
              <a:srgbClr val="C9A84C"/>
            </a:solidFill>
            <a:prstDash val="solid"/>
          </a:ln>
        </p:spPr>
      </p:sp>
      <p:sp>
        <p:nvSpPr>
          <p:cNvPr id="6" name="Text 4"/>
          <p:cNvSpPr/>
          <p:nvPr/>
        </p:nvSpPr>
        <p:spPr>
          <a:xfrm>
            <a:off x="320040" y="1234440"/>
            <a:ext cx="3657600" cy="105156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$50B+</a:t>
            </a:r>
            <a:endParaRPr lang="en-US" sz="3600" dirty="0"/>
          </a:p>
        </p:txBody>
      </p:sp>
      <p:sp>
        <p:nvSpPr>
          <p:cNvPr id="7" name="Text 5"/>
          <p:cNvSpPr/>
          <p:nvPr/>
        </p:nvSpPr>
        <p:spPr>
          <a:xfrm>
            <a:off x="320040" y="2194560"/>
            <a:ext cx="3657600" cy="320040"/>
          </a:xfrm>
          <a:prstGeom prst="rect">
            <a:avLst/>
          </a:prstGeom>
          <a:noFill/>
          <a:ln/>
        </p:spPr>
        <p:txBody>
          <a:bodyPr wrap="square" lIns="0" tIns="0" rIns="0" bIns="0" rtlCol="0" anchor="ctr"/>
          <a:lstStyle/>
          <a:p>
            <a:pPr algn="ctr" indent="0" marL="0">
              <a:buNone/>
            </a:pPr>
            <a:r>
              <a:rPr lang="en-US" sz="1000" b="1" dirty="0">
                <a:solidFill>
                  <a:srgbClr val="FFFFFF"/>
                </a:solidFill>
              </a:rPr>
              <a:t>TAM — Total Addressable Market</a:t>
            </a:r>
            <a:endParaRPr lang="en-US" sz="1000" dirty="0"/>
          </a:p>
        </p:txBody>
      </p:sp>
      <p:sp>
        <p:nvSpPr>
          <p:cNvPr id="8" name="Text 6"/>
          <p:cNvSpPr/>
          <p:nvPr/>
        </p:nvSpPr>
        <p:spPr>
          <a:xfrm>
            <a:off x="320040" y="2514600"/>
            <a:ext cx="3657600" cy="256032"/>
          </a:xfrm>
          <a:prstGeom prst="rect">
            <a:avLst/>
          </a:prstGeom>
          <a:noFill/>
          <a:ln/>
        </p:spPr>
        <p:txBody>
          <a:bodyPr wrap="square" lIns="0" tIns="0" rIns="0" bIns="0" rtlCol="0" anchor="ctr"/>
          <a:lstStyle/>
          <a:p>
            <a:pPr algn="ctr" indent="0" marL="0">
              <a:buNone/>
            </a:pPr>
            <a:r>
              <a:rPr lang="en-US" sz="900" dirty="0">
                <a:solidFill>
                  <a:srgbClr val="8B8B9E"/>
                </a:solidFill>
              </a:rPr>
              <a:t>Premium tobacco, wraps, cigars &amp; specialty coffee</a:t>
            </a:r>
            <a:endParaRPr lang="en-US" sz="900" dirty="0"/>
          </a:p>
        </p:txBody>
      </p:sp>
      <p:sp>
        <p:nvSpPr>
          <p:cNvPr id="9" name="Shape 7"/>
          <p:cNvSpPr/>
          <p:nvPr/>
        </p:nvSpPr>
        <p:spPr>
          <a:xfrm>
            <a:off x="4251960" y="1097280"/>
            <a:ext cx="3657600" cy="2103120"/>
          </a:xfrm>
          <a:prstGeom prst="rect">
            <a:avLst/>
          </a:prstGeom>
          <a:solidFill>
            <a:srgbClr val="1E2A3E"/>
          </a:solidFill>
          <a:ln w="12700">
            <a:solidFill>
              <a:srgbClr val="C9A84C"/>
            </a:solidFill>
            <a:prstDash val="solid"/>
          </a:ln>
        </p:spPr>
      </p:sp>
      <p:sp>
        <p:nvSpPr>
          <p:cNvPr id="10" name="Text 8"/>
          <p:cNvSpPr/>
          <p:nvPr/>
        </p:nvSpPr>
        <p:spPr>
          <a:xfrm>
            <a:off x="4251960" y="1234440"/>
            <a:ext cx="3657600" cy="105156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$2.5B</a:t>
            </a:r>
            <a:endParaRPr lang="en-US" sz="3600" dirty="0"/>
          </a:p>
        </p:txBody>
      </p:sp>
      <p:sp>
        <p:nvSpPr>
          <p:cNvPr id="11" name="Text 9"/>
          <p:cNvSpPr/>
          <p:nvPr/>
        </p:nvSpPr>
        <p:spPr>
          <a:xfrm>
            <a:off x="4251960" y="2194560"/>
            <a:ext cx="3657600" cy="320040"/>
          </a:xfrm>
          <a:prstGeom prst="rect">
            <a:avLst/>
          </a:prstGeom>
          <a:noFill/>
          <a:ln/>
        </p:spPr>
        <p:txBody>
          <a:bodyPr wrap="square" lIns="0" tIns="0" rIns="0" bIns="0" rtlCol="0" anchor="ctr"/>
          <a:lstStyle/>
          <a:p>
            <a:pPr algn="ctr" indent="0" marL="0">
              <a:buNone/>
            </a:pPr>
            <a:r>
              <a:rPr lang="en-US" sz="1000" b="1" dirty="0">
                <a:solidFill>
                  <a:srgbClr val="FFFFFF"/>
                </a:solidFill>
              </a:rPr>
              <a:t>SAM — Serviceable Addressable Market</a:t>
            </a:r>
            <a:endParaRPr lang="en-US" sz="1000" dirty="0"/>
          </a:p>
        </p:txBody>
      </p:sp>
      <p:sp>
        <p:nvSpPr>
          <p:cNvPr id="12" name="Text 10"/>
          <p:cNvSpPr/>
          <p:nvPr/>
        </p:nvSpPr>
        <p:spPr>
          <a:xfrm>
            <a:off x="4251960" y="2514600"/>
            <a:ext cx="3657600" cy="256032"/>
          </a:xfrm>
          <a:prstGeom prst="rect">
            <a:avLst/>
          </a:prstGeom>
          <a:noFill/>
          <a:ln/>
        </p:spPr>
        <p:txBody>
          <a:bodyPr wrap="square" lIns="0" tIns="0" rIns="0" bIns="0" rtlCol="0" anchor="ctr"/>
          <a:lstStyle/>
          <a:p>
            <a:pPr algn="ctr" indent="0" marL="0">
              <a:buNone/>
            </a:pPr>
            <a:r>
              <a:rPr lang="en-US" sz="900" dirty="0">
                <a:solidFill>
                  <a:srgbClr val="8B8B9E"/>
                </a:solidFill>
              </a:rPr>
              <a:t>U.S. Southwest premium tobacco &amp; specialty coffee</a:t>
            </a:r>
            <a:endParaRPr lang="en-US" sz="900" dirty="0"/>
          </a:p>
        </p:txBody>
      </p:sp>
      <p:sp>
        <p:nvSpPr>
          <p:cNvPr id="13" name="Shape 11"/>
          <p:cNvSpPr/>
          <p:nvPr/>
        </p:nvSpPr>
        <p:spPr>
          <a:xfrm>
            <a:off x="8183880" y="1097280"/>
            <a:ext cx="3657600" cy="2103120"/>
          </a:xfrm>
          <a:prstGeom prst="rect">
            <a:avLst/>
          </a:prstGeom>
          <a:solidFill>
            <a:srgbClr val="1E2A3E"/>
          </a:solidFill>
          <a:ln w="12700">
            <a:solidFill>
              <a:srgbClr val="C9A84C"/>
            </a:solidFill>
            <a:prstDash val="solid"/>
          </a:ln>
        </p:spPr>
      </p:sp>
      <p:sp>
        <p:nvSpPr>
          <p:cNvPr id="14" name="Text 12"/>
          <p:cNvSpPr/>
          <p:nvPr/>
        </p:nvSpPr>
        <p:spPr>
          <a:xfrm>
            <a:off x="8183880" y="1234440"/>
            <a:ext cx="3657600" cy="1051560"/>
          </a:xfrm>
          <a:prstGeom prst="rect">
            <a:avLst/>
          </a:prstGeom>
          <a:noFill/>
          <a:ln/>
        </p:spPr>
        <p:txBody>
          <a:bodyPr wrap="square" lIns="0" tIns="0" rIns="0" bIns="0" rtlCol="0" anchor="ctr"/>
          <a:lstStyle/>
          <a:p>
            <a:pPr algn="ctr" indent="0" marL="0">
              <a:buNone/>
            </a:pPr>
            <a:r>
              <a:rPr lang="en-US" sz="3600" b="1" dirty="0">
                <a:solidFill>
                  <a:srgbClr val="C9A84C"/>
                </a:solidFill>
                <a:latin typeface="Georgia" pitchFamily="34" charset="0"/>
                <a:ea typeface="Georgia" pitchFamily="34" charset="-122"/>
                <a:cs typeface="Georgia" pitchFamily="34" charset="-120"/>
              </a:rPr>
              <a:t>$15M</a:t>
            </a:r>
            <a:endParaRPr lang="en-US" sz="3600" dirty="0"/>
          </a:p>
        </p:txBody>
      </p:sp>
      <p:sp>
        <p:nvSpPr>
          <p:cNvPr id="15" name="Text 13"/>
          <p:cNvSpPr/>
          <p:nvPr/>
        </p:nvSpPr>
        <p:spPr>
          <a:xfrm>
            <a:off x="8183880" y="2194560"/>
            <a:ext cx="3657600" cy="320040"/>
          </a:xfrm>
          <a:prstGeom prst="rect">
            <a:avLst/>
          </a:prstGeom>
          <a:noFill/>
          <a:ln/>
        </p:spPr>
        <p:txBody>
          <a:bodyPr wrap="square" lIns="0" tIns="0" rIns="0" bIns="0" rtlCol="0" anchor="ctr"/>
          <a:lstStyle/>
          <a:p>
            <a:pPr algn="ctr" indent="0" marL="0">
              <a:buNone/>
            </a:pPr>
            <a:r>
              <a:rPr lang="en-US" sz="1000" b="1" dirty="0">
                <a:solidFill>
                  <a:srgbClr val="FFFFFF"/>
                </a:solidFill>
              </a:rPr>
              <a:t>SOM — Serviceable Obtainable Market</a:t>
            </a:r>
            <a:endParaRPr lang="en-US" sz="1000" dirty="0"/>
          </a:p>
        </p:txBody>
      </p:sp>
      <p:sp>
        <p:nvSpPr>
          <p:cNvPr id="16" name="Text 14"/>
          <p:cNvSpPr/>
          <p:nvPr/>
        </p:nvSpPr>
        <p:spPr>
          <a:xfrm>
            <a:off x="8183880" y="2514600"/>
            <a:ext cx="3657600" cy="256032"/>
          </a:xfrm>
          <a:prstGeom prst="rect">
            <a:avLst/>
          </a:prstGeom>
          <a:noFill/>
          <a:ln/>
        </p:spPr>
        <p:txBody>
          <a:bodyPr wrap="square" lIns="0" tIns="0" rIns="0" bIns="0" rtlCol="0" anchor="ctr"/>
          <a:lstStyle/>
          <a:p>
            <a:pPr algn="ctr" indent="0" marL="0">
              <a:buNone/>
            </a:pPr>
            <a:r>
              <a:rPr lang="en-US" sz="900" dirty="0">
                <a:solidFill>
                  <a:srgbClr val="8B8B9E"/>
                </a:solidFill>
              </a:rPr>
              <a:t>0.1% capture — Years 1–3 target</a:t>
            </a:r>
            <a:endParaRPr lang="en-US" sz="900" dirty="0"/>
          </a:p>
        </p:txBody>
      </p:sp>
      <p:sp>
        <p:nvSpPr>
          <p:cNvPr id="17" name="Text 15"/>
          <p:cNvSpPr/>
          <p:nvPr/>
        </p:nvSpPr>
        <p:spPr>
          <a:xfrm>
            <a:off x="365760" y="3474720"/>
            <a:ext cx="5029200" cy="411480"/>
          </a:xfrm>
          <a:prstGeom prst="rect">
            <a:avLst/>
          </a:prstGeom>
          <a:noFill/>
          <a:ln/>
        </p:spPr>
        <p:txBody>
          <a:bodyPr wrap="square" lIns="0" tIns="0" rIns="0" bIns="0" rtlCol="0" anchor="ctr"/>
          <a:lstStyle/>
          <a:p>
            <a:pPr indent="0" marL="0">
              <a:buNone/>
            </a:pPr>
            <a:r>
              <a:rPr lang="en-US" sz="1400" b="1" dirty="0">
                <a:solidFill>
                  <a:srgbClr val="C9A84C"/>
                </a:solidFill>
              </a:rPr>
              <a:t>Consumer Categories</a:t>
            </a:r>
            <a:endParaRPr lang="en-US" sz="1400" dirty="0"/>
          </a:p>
        </p:txBody>
      </p:sp>
      <p:sp>
        <p:nvSpPr>
          <p:cNvPr id="18" name="Text 16"/>
          <p:cNvSpPr/>
          <p:nvPr/>
        </p:nvSpPr>
        <p:spPr>
          <a:xfrm>
            <a:off x="365760" y="3931920"/>
            <a:ext cx="5029200" cy="2286000"/>
          </a:xfrm>
          <a:prstGeom prst="rect">
            <a:avLst/>
          </a:prstGeom>
          <a:noFill/>
          <a:ln/>
        </p:spPr>
        <p:txBody>
          <a:bodyPr wrap="square" rtlCol="0" anchor="t"/>
          <a:lstStyle/>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Premium cigars and cigar lounges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Pre-cut leaf wraps and cigarillo alternatives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Specialty coffee and DTC subscriptions</a:t>
            </a:r>
            <a:endParaRPr lang="en-US" sz="1000" dirty="0"/>
          </a:p>
          <a:p>
            <a:pPr marL="342900" indent="-342900">
              <a:spcAft>
                <a:spcPts val="400"/>
              </a:spcAft>
              <a:buSzPct val="100000"/>
              <a:buChar char="•"/>
            </a:pPr>
            <a:r>
              <a:rPr lang="en-US" sz="1000" dirty="0">
                <a:solidFill>
                  <a:srgbClr val="8B8B9E"/>
                </a:solidFill>
                <a:latin typeface="Calibri" pitchFamily="34" charset="0"/>
                <a:ea typeface="Calibri" pitchFamily="34" charset="-122"/>
                <a:cs typeface="Calibri" pitchFamily="34" charset="-120"/>
              </a:rPr>
              <a:t>Culture-driven lifestyle and future accessories</a:t>
            </a:r>
            <a:endParaRPr lang="en-US" sz="1000" dirty="0"/>
          </a:p>
        </p:txBody>
      </p:sp>
      <p:sp>
        <p:nvSpPr>
          <p:cNvPr id="19" name="Shape 17"/>
          <p:cNvSpPr/>
          <p:nvPr/>
        </p:nvSpPr>
        <p:spPr>
          <a:xfrm>
            <a:off x="6217920" y="3474720"/>
            <a:ext cx="5669280" cy="2926080"/>
          </a:xfrm>
          <a:prstGeom prst="rect">
            <a:avLst/>
          </a:prstGeom>
          <a:solidFill>
            <a:srgbClr val="1E2A3E"/>
          </a:solidFill>
          <a:ln w="12700">
            <a:solidFill>
              <a:srgbClr val="C9A84C"/>
            </a:solidFill>
            <a:prstDash val="solid"/>
          </a:ln>
        </p:spPr>
      </p:sp>
      <p:sp>
        <p:nvSpPr>
          <p:cNvPr id="20" name="Text 18"/>
          <p:cNvSpPr/>
          <p:nvPr/>
        </p:nvSpPr>
        <p:spPr>
          <a:xfrm>
            <a:off x="6400800" y="3566160"/>
            <a:ext cx="5303520" cy="384048"/>
          </a:xfrm>
          <a:prstGeom prst="rect">
            <a:avLst/>
          </a:prstGeom>
          <a:noFill/>
          <a:ln/>
        </p:spPr>
        <p:txBody>
          <a:bodyPr wrap="square" lIns="0" tIns="0" rIns="0" bIns="0" rtlCol="0" anchor="ctr"/>
          <a:lstStyle/>
          <a:p>
            <a:pPr indent="0" marL="0">
              <a:buNone/>
            </a:pPr>
            <a:r>
              <a:rPr lang="en-US" sz="1300" b="1" dirty="0">
                <a:solidFill>
                  <a:srgbClr val="C9A84C"/>
                </a:solidFill>
              </a:rPr>
              <a:t>Initial Target Markets</a:t>
            </a:r>
            <a:endParaRPr lang="en-US" sz="1300" dirty="0"/>
          </a:p>
        </p:txBody>
      </p:sp>
      <p:sp>
        <p:nvSpPr>
          <p:cNvPr id="21" name="Text 19"/>
          <p:cNvSpPr/>
          <p:nvPr/>
        </p:nvSpPr>
        <p:spPr>
          <a:xfrm>
            <a:off x="6400800" y="4041648"/>
            <a:ext cx="5303520" cy="2103120"/>
          </a:xfrm>
          <a:prstGeom prst="rect">
            <a:avLst/>
          </a:prstGeom>
          <a:noFill/>
          <a:ln/>
        </p:spPr>
        <p:txBody>
          <a:bodyPr wrap="square" rtlCol="0" anchor="t"/>
          <a:lstStyle/>
          <a:p>
            <a:pPr marL="342900" indent="-342900">
              <a:spcAft>
                <a:spcPts val="400"/>
              </a:spcAft>
              <a:buSzPct val="100000"/>
              <a:buChar char="•"/>
            </a:pPr>
            <a:r>
              <a:rPr lang="en-US" sz="1100" dirty="0">
                <a:solidFill>
                  <a:srgbClr val="8B8B9E"/>
                </a:solidFill>
                <a:latin typeface="Calibri" pitchFamily="34" charset="0"/>
                <a:ea typeface="Calibri" pitchFamily="34" charset="-122"/>
                <a:cs typeface="Calibri" pitchFamily="34" charset="-120"/>
              </a:rPr>
              <a:t>🌵  Arizona — Phase 1 Launch</a:t>
            </a:r>
            <a:endParaRPr lang="en-US" sz="1100" dirty="0"/>
          </a:p>
          <a:p>
            <a:pPr marL="342900" indent="-342900">
              <a:spcAft>
                <a:spcPts val="400"/>
              </a:spcAft>
              <a:buSzPct val="100000"/>
              <a:buChar char="•"/>
            </a:pPr>
            <a:r>
              <a:rPr lang="en-US" sz="1100" dirty="0">
                <a:solidFill>
                  <a:srgbClr val="8B8B9E"/>
                </a:solidFill>
                <a:latin typeface="Calibri" pitchFamily="34" charset="0"/>
                <a:ea typeface="Calibri" pitchFamily="34" charset="-122"/>
                <a:cs typeface="Calibri" pitchFamily="34" charset="-120"/>
              </a:rPr>
              <a:t>🌴  California — Phase 1 Expansion</a:t>
            </a:r>
            <a:endParaRPr lang="en-US" sz="1100" dirty="0"/>
          </a:p>
          <a:p>
            <a:pPr marL="342900" indent="-342900">
              <a:spcAft>
                <a:spcPts val="400"/>
              </a:spcAft>
              <a:buSzPct val="100000"/>
              <a:buChar char="•"/>
            </a:pPr>
            <a:r>
              <a:rPr lang="en-US" sz="1100" dirty="0">
                <a:solidFill>
                  <a:srgbClr val="8B8B9E"/>
                </a:solidFill>
                <a:latin typeface="Calibri" pitchFamily="34" charset="0"/>
                <a:ea typeface="Calibri" pitchFamily="34" charset="-122"/>
                <a:cs typeface="Calibri" pitchFamily="34" charset="-120"/>
              </a:rPr>
              <a:t>🌟  Florida — Phase 2 Growth</a:t>
            </a:r>
            <a:endParaRPr lang="en-US" sz="1100" dirty="0"/>
          </a:p>
          <a:p>
            <a:pPr marL="342900" indent="-342900">
              <a:spcAft>
                <a:spcPts val="400"/>
              </a:spcAft>
              <a:buSzPct val="100000"/>
              <a:buChar char="•"/>
            </a:pPr>
            <a:r>
              <a:rPr lang="en-US" sz="1100" dirty="0">
                <a:solidFill>
                  <a:srgbClr val="8B8B9E"/>
                </a:solidFill>
                <a:latin typeface="Calibri" pitchFamily="34" charset="0"/>
                <a:ea typeface="Calibri" pitchFamily="34" charset="-122"/>
                <a:cs typeface="Calibri" pitchFamily="34" charset="-120"/>
              </a:rPr>
              <a:t>🍑  Georgia — Phase 2 Growth</a:t>
            </a:r>
            <a:endParaRPr lang="en-US" sz="1100" dirty="0"/>
          </a:p>
        </p:txBody>
      </p:sp>
      <p:sp>
        <p:nvSpPr>
          <p:cNvPr id="22" name="Text 20"/>
          <p:cNvSpPr/>
          <p:nvPr/>
        </p:nvSpPr>
        <p:spPr>
          <a:xfrm>
            <a:off x="365760" y="6492240"/>
            <a:ext cx="11457432" cy="274320"/>
          </a:xfrm>
          <a:prstGeom prst="rect">
            <a:avLst/>
          </a:prstGeom>
          <a:noFill/>
          <a:ln/>
        </p:spPr>
        <p:txBody>
          <a:bodyPr wrap="square" lIns="0" tIns="0" rIns="0" bIns="0" rtlCol="0" anchor="ctr"/>
          <a:lstStyle/>
          <a:p>
            <a:pPr indent="0" marL="0">
              <a:buNone/>
            </a:pPr>
            <a:r>
              <a:rPr lang="en-US" sz="800" i="1" dirty="0">
                <a:solidFill>
                  <a:srgbClr val="8B8B9E"/>
                </a:solidFill>
              </a:rPr>
              <a:t>Note: Market figures are illustrative. Management estimates based on industry research. RLG does not need national penetration to create meaningful revenue.</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0EDE6"/>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COMPETITIVE POSITIONING</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Where Leaf Cutz™ wins — and why incumbents can't follow.</a:t>
            </a:r>
            <a:endParaRPr lang="en-US" sz="1000" dirty="0"/>
          </a:p>
        </p:txBody>
      </p:sp>
      <p:sp>
        <p:nvSpPr>
          <p:cNvPr id="5" name="Shape 3"/>
          <p:cNvSpPr/>
          <p:nvPr/>
        </p:nvSpPr>
        <p:spPr>
          <a:xfrm>
            <a:off x="274320" y="1005840"/>
            <a:ext cx="2377440" cy="365760"/>
          </a:xfrm>
          <a:prstGeom prst="rect">
            <a:avLst/>
          </a:prstGeom>
          <a:solidFill>
            <a:srgbClr val="1A1A2E"/>
          </a:solidFill>
          <a:ln w="12700">
            <a:solidFill>
              <a:srgbClr val="C9A84C"/>
            </a:solidFill>
            <a:prstDash val="solid"/>
          </a:ln>
        </p:spPr>
      </p:sp>
      <p:sp>
        <p:nvSpPr>
          <p:cNvPr id="6" name="Text 4"/>
          <p:cNvSpPr/>
          <p:nvPr/>
        </p:nvSpPr>
        <p:spPr>
          <a:xfrm>
            <a:off x="274320" y="1005840"/>
            <a:ext cx="2377440" cy="365760"/>
          </a:xfrm>
          <a:prstGeom prst="rect">
            <a:avLst/>
          </a:prstGeom>
          <a:noFill/>
          <a:ln/>
        </p:spPr>
        <p:txBody>
          <a:bodyPr wrap="square" lIns="0" tIns="0" rIns="0" bIns="0" rtlCol="0" anchor="ctr"/>
          <a:lstStyle/>
          <a:p>
            <a:pPr algn="ctr" indent="0" marL="0">
              <a:buNone/>
            </a:pPr>
            <a:r>
              <a:rPr lang="en-US" sz="950" b="1" dirty="0">
                <a:solidFill>
                  <a:srgbClr val="C9A84C"/>
                </a:solidFill>
              </a:rPr>
              <a:t>BRAND</a:t>
            </a:r>
            <a:endParaRPr lang="en-US" sz="950" dirty="0"/>
          </a:p>
        </p:txBody>
      </p:sp>
      <p:sp>
        <p:nvSpPr>
          <p:cNvPr id="7" name="Shape 5"/>
          <p:cNvSpPr/>
          <p:nvPr/>
        </p:nvSpPr>
        <p:spPr>
          <a:xfrm>
            <a:off x="2651760" y="1005840"/>
            <a:ext cx="1737360" cy="365760"/>
          </a:xfrm>
          <a:prstGeom prst="rect">
            <a:avLst/>
          </a:prstGeom>
          <a:solidFill>
            <a:srgbClr val="1A1A2E"/>
          </a:solidFill>
          <a:ln w="12700">
            <a:solidFill>
              <a:srgbClr val="C9A84C"/>
            </a:solidFill>
            <a:prstDash val="solid"/>
          </a:ln>
        </p:spPr>
      </p:sp>
      <p:sp>
        <p:nvSpPr>
          <p:cNvPr id="8" name="Text 6"/>
          <p:cNvSpPr/>
          <p:nvPr/>
        </p:nvSpPr>
        <p:spPr>
          <a:xfrm>
            <a:off x="2651760" y="1005840"/>
            <a:ext cx="1737360" cy="365760"/>
          </a:xfrm>
          <a:prstGeom prst="rect">
            <a:avLst/>
          </a:prstGeom>
          <a:noFill/>
          <a:ln/>
        </p:spPr>
        <p:txBody>
          <a:bodyPr wrap="square" lIns="0" tIns="0" rIns="0" bIns="0" rtlCol="0" anchor="ctr"/>
          <a:lstStyle/>
          <a:p>
            <a:pPr algn="ctr" indent="0" marL="0">
              <a:buNone/>
            </a:pPr>
            <a:r>
              <a:rPr lang="en-US" sz="950" b="1" dirty="0">
                <a:solidFill>
                  <a:srgbClr val="C9A84C"/>
                </a:solidFill>
              </a:rPr>
              <a:t>LUXURY POSITION</a:t>
            </a:r>
            <a:endParaRPr lang="en-US" sz="950" dirty="0"/>
          </a:p>
        </p:txBody>
      </p:sp>
      <p:sp>
        <p:nvSpPr>
          <p:cNvPr id="9" name="Shape 7"/>
          <p:cNvSpPr/>
          <p:nvPr/>
        </p:nvSpPr>
        <p:spPr>
          <a:xfrm>
            <a:off x="4389120" y="1005840"/>
            <a:ext cx="1737360" cy="365760"/>
          </a:xfrm>
          <a:prstGeom prst="rect">
            <a:avLst/>
          </a:prstGeom>
          <a:solidFill>
            <a:srgbClr val="1A1A2E"/>
          </a:solidFill>
          <a:ln w="12700">
            <a:solidFill>
              <a:srgbClr val="C9A84C"/>
            </a:solidFill>
            <a:prstDash val="solid"/>
          </a:ln>
        </p:spPr>
      </p:sp>
      <p:sp>
        <p:nvSpPr>
          <p:cNvPr id="10" name="Text 8"/>
          <p:cNvSpPr/>
          <p:nvPr/>
        </p:nvSpPr>
        <p:spPr>
          <a:xfrm>
            <a:off x="4389120" y="1005840"/>
            <a:ext cx="1737360" cy="365760"/>
          </a:xfrm>
          <a:prstGeom prst="rect">
            <a:avLst/>
          </a:prstGeom>
          <a:noFill/>
          <a:ln/>
        </p:spPr>
        <p:txBody>
          <a:bodyPr wrap="square" lIns="0" tIns="0" rIns="0" bIns="0" rtlCol="0" anchor="ctr"/>
          <a:lstStyle/>
          <a:p>
            <a:pPr algn="ctr" indent="0" marL="0">
              <a:buNone/>
            </a:pPr>
            <a:r>
              <a:rPr lang="en-US" sz="950" b="1" dirty="0">
                <a:solidFill>
                  <a:srgbClr val="C9A84C"/>
                </a:solidFill>
              </a:rPr>
              <a:t>DOM. SOURCING</a:t>
            </a:r>
            <a:endParaRPr lang="en-US" sz="950" dirty="0"/>
          </a:p>
        </p:txBody>
      </p:sp>
      <p:sp>
        <p:nvSpPr>
          <p:cNvPr id="11" name="Shape 9"/>
          <p:cNvSpPr/>
          <p:nvPr/>
        </p:nvSpPr>
        <p:spPr>
          <a:xfrm>
            <a:off x="6126480" y="1005840"/>
            <a:ext cx="1737360" cy="365760"/>
          </a:xfrm>
          <a:prstGeom prst="rect">
            <a:avLst/>
          </a:prstGeom>
          <a:solidFill>
            <a:srgbClr val="1A1A2E"/>
          </a:solidFill>
          <a:ln w="12700">
            <a:solidFill>
              <a:srgbClr val="C9A84C"/>
            </a:solidFill>
            <a:prstDash val="solid"/>
          </a:ln>
        </p:spPr>
      </p:sp>
      <p:sp>
        <p:nvSpPr>
          <p:cNvPr id="12" name="Text 10"/>
          <p:cNvSpPr/>
          <p:nvPr/>
        </p:nvSpPr>
        <p:spPr>
          <a:xfrm>
            <a:off x="6126480" y="1005840"/>
            <a:ext cx="1737360" cy="365760"/>
          </a:xfrm>
          <a:prstGeom prst="rect">
            <a:avLst/>
          </a:prstGeom>
          <a:noFill/>
          <a:ln/>
        </p:spPr>
        <p:txBody>
          <a:bodyPr wrap="square" lIns="0" tIns="0" rIns="0" bIns="0" rtlCol="0" anchor="ctr"/>
          <a:lstStyle/>
          <a:p>
            <a:pPr algn="ctr" indent="0" marL="0">
              <a:buNone/>
            </a:pPr>
            <a:r>
              <a:rPr lang="en-US" sz="950" b="1" dirty="0">
                <a:solidFill>
                  <a:srgbClr val="C9A84C"/>
                </a:solidFill>
              </a:rPr>
              <a:t>LIFESTYLE BRAND</a:t>
            </a:r>
            <a:endParaRPr lang="en-US" sz="950" dirty="0"/>
          </a:p>
        </p:txBody>
      </p:sp>
      <p:sp>
        <p:nvSpPr>
          <p:cNvPr id="13" name="Shape 11"/>
          <p:cNvSpPr/>
          <p:nvPr/>
        </p:nvSpPr>
        <p:spPr>
          <a:xfrm>
            <a:off x="7863840" y="1005840"/>
            <a:ext cx="1737360" cy="365760"/>
          </a:xfrm>
          <a:prstGeom prst="rect">
            <a:avLst/>
          </a:prstGeom>
          <a:solidFill>
            <a:srgbClr val="1A1A2E"/>
          </a:solidFill>
          <a:ln w="12700">
            <a:solidFill>
              <a:srgbClr val="C9A84C"/>
            </a:solidFill>
            <a:prstDash val="solid"/>
          </a:ln>
        </p:spPr>
      </p:sp>
      <p:sp>
        <p:nvSpPr>
          <p:cNvPr id="14" name="Text 12"/>
          <p:cNvSpPr/>
          <p:nvPr/>
        </p:nvSpPr>
        <p:spPr>
          <a:xfrm>
            <a:off x="7863840" y="1005840"/>
            <a:ext cx="1737360" cy="365760"/>
          </a:xfrm>
          <a:prstGeom prst="rect">
            <a:avLst/>
          </a:prstGeom>
          <a:noFill/>
          <a:ln/>
        </p:spPr>
        <p:txBody>
          <a:bodyPr wrap="square" lIns="0" tIns="0" rIns="0" bIns="0" rtlCol="0" anchor="ctr"/>
          <a:lstStyle/>
          <a:p>
            <a:pPr algn="ctr" indent="0" marL="0">
              <a:buNone/>
            </a:pPr>
            <a:r>
              <a:rPr lang="en-US" sz="950" b="1" dirty="0">
                <a:solidFill>
                  <a:srgbClr val="C9A84C"/>
                </a:solidFill>
              </a:rPr>
              <a:t>DTC POTENTIAL</a:t>
            </a:r>
            <a:endParaRPr lang="en-US" sz="950" dirty="0"/>
          </a:p>
        </p:txBody>
      </p:sp>
      <p:sp>
        <p:nvSpPr>
          <p:cNvPr id="15" name="Shape 13"/>
          <p:cNvSpPr/>
          <p:nvPr/>
        </p:nvSpPr>
        <p:spPr>
          <a:xfrm>
            <a:off x="9601200" y="1005840"/>
            <a:ext cx="1737360" cy="365760"/>
          </a:xfrm>
          <a:prstGeom prst="rect">
            <a:avLst/>
          </a:prstGeom>
          <a:solidFill>
            <a:srgbClr val="1A1A2E"/>
          </a:solidFill>
          <a:ln w="12700">
            <a:solidFill>
              <a:srgbClr val="C9A84C"/>
            </a:solidFill>
            <a:prstDash val="solid"/>
          </a:ln>
        </p:spPr>
      </p:sp>
      <p:sp>
        <p:nvSpPr>
          <p:cNvPr id="16" name="Text 14"/>
          <p:cNvSpPr/>
          <p:nvPr/>
        </p:nvSpPr>
        <p:spPr>
          <a:xfrm>
            <a:off x="9601200" y="1005840"/>
            <a:ext cx="1737360" cy="365760"/>
          </a:xfrm>
          <a:prstGeom prst="rect">
            <a:avLst/>
          </a:prstGeom>
          <a:noFill/>
          <a:ln/>
        </p:spPr>
        <p:txBody>
          <a:bodyPr wrap="square" lIns="0" tIns="0" rIns="0" bIns="0" rtlCol="0" anchor="ctr"/>
          <a:lstStyle/>
          <a:p>
            <a:pPr algn="ctr" indent="0" marL="0">
              <a:buNone/>
            </a:pPr>
            <a:r>
              <a:rPr lang="en-US" sz="950" b="1" dirty="0">
                <a:solidFill>
                  <a:srgbClr val="C9A84C"/>
                </a:solidFill>
              </a:rPr>
              <a:t>REPEAT PURCHASE</a:t>
            </a:r>
            <a:endParaRPr lang="en-US" sz="950" dirty="0"/>
          </a:p>
        </p:txBody>
      </p:sp>
      <p:sp>
        <p:nvSpPr>
          <p:cNvPr id="17" name="Shape 15"/>
          <p:cNvSpPr/>
          <p:nvPr/>
        </p:nvSpPr>
        <p:spPr>
          <a:xfrm>
            <a:off x="274320" y="1417320"/>
            <a:ext cx="2377440" cy="420624"/>
          </a:xfrm>
          <a:prstGeom prst="rect">
            <a:avLst/>
          </a:prstGeom>
          <a:solidFill>
            <a:srgbClr val="E8F5E9"/>
          </a:solidFill>
          <a:ln w="12700">
            <a:solidFill>
              <a:srgbClr val="2A3A5E"/>
            </a:solidFill>
            <a:prstDash val="solid"/>
          </a:ln>
        </p:spPr>
      </p:sp>
      <p:sp>
        <p:nvSpPr>
          <p:cNvPr id="18" name="Text 16"/>
          <p:cNvSpPr/>
          <p:nvPr/>
        </p:nvSpPr>
        <p:spPr>
          <a:xfrm>
            <a:off x="329184" y="1417320"/>
            <a:ext cx="2267712" cy="420624"/>
          </a:xfrm>
          <a:prstGeom prst="rect">
            <a:avLst/>
          </a:prstGeom>
          <a:noFill/>
          <a:ln/>
        </p:spPr>
        <p:txBody>
          <a:bodyPr wrap="square" lIns="0" tIns="0" rIns="0" bIns="0" rtlCol="0" anchor="ctr"/>
          <a:lstStyle/>
          <a:p>
            <a:pPr algn="l" indent="0" marL="0">
              <a:buNone/>
            </a:pPr>
            <a:r>
              <a:rPr lang="en-US" sz="950" b="1" dirty="0">
                <a:solidFill>
                  <a:srgbClr val="1B5E20"/>
                </a:solidFill>
              </a:rPr>
              <a:t>Leaf Cutz™</a:t>
            </a:r>
            <a:endParaRPr lang="en-US" sz="950" dirty="0"/>
          </a:p>
        </p:txBody>
      </p:sp>
      <p:sp>
        <p:nvSpPr>
          <p:cNvPr id="19" name="Shape 17"/>
          <p:cNvSpPr/>
          <p:nvPr/>
        </p:nvSpPr>
        <p:spPr>
          <a:xfrm>
            <a:off x="2651760" y="1417320"/>
            <a:ext cx="1737360" cy="420624"/>
          </a:xfrm>
          <a:prstGeom prst="rect">
            <a:avLst/>
          </a:prstGeom>
          <a:solidFill>
            <a:srgbClr val="E8F5E9"/>
          </a:solidFill>
          <a:ln w="12700">
            <a:solidFill>
              <a:srgbClr val="2A3A5E"/>
            </a:solidFill>
            <a:prstDash val="solid"/>
          </a:ln>
        </p:spPr>
      </p:sp>
      <p:sp>
        <p:nvSpPr>
          <p:cNvPr id="20" name="Text 18"/>
          <p:cNvSpPr/>
          <p:nvPr/>
        </p:nvSpPr>
        <p:spPr>
          <a:xfrm>
            <a:off x="2706624" y="1417320"/>
            <a:ext cx="1627632" cy="420624"/>
          </a:xfrm>
          <a:prstGeom prst="rect">
            <a:avLst/>
          </a:prstGeom>
          <a:noFill/>
          <a:ln/>
        </p:spPr>
        <p:txBody>
          <a:bodyPr wrap="square" lIns="0" tIns="0" rIns="0" bIns="0" rtlCol="0" anchor="ctr"/>
          <a:lstStyle/>
          <a:p>
            <a:pPr algn="ctr" indent="0" marL="0">
              <a:buNone/>
            </a:pPr>
            <a:r>
              <a:rPr lang="en-US" sz="950" b="1" dirty="0">
                <a:solidFill>
                  <a:srgbClr val="1B5E20"/>
                </a:solidFill>
              </a:rPr>
              <a:t>✓ Premium</a:t>
            </a:r>
            <a:endParaRPr lang="en-US" sz="950" dirty="0"/>
          </a:p>
        </p:txBody>
      </p:sp>
      <p:sp>
        <p:nvSpPr>
          <p:cNvPr id="21" name="Shape 19"/>
          <p:cNvSpPr/>
          <p:nvPr/>
        </p:nvSpPr>
        <p:spPr>
          <a:xfrm>
            <a:off x="4389120" y="1417320"/>
            <a:ext cx="1737360" cy="420624"/>
          </a:xfrm>
          <a:prstGeom prst="rect">
            <a:avLst/>
          </a:prstGeom>
          <a:solidFill>
            <a:srgbClr val="E8F5E9"/>
          </a:solidFill>
          <a:ln w="12700">
            <a:solidFill>
              <a:srgbClr val="2A3A5E"/>
            </a:solidFill>
            <a:prstDash val="solid"/>
          </a:ln>
        </p:spPr>
      </p:sp>
      <p:sp>
        <p:nvSpPr>
          <p:cNvPr id="22" name="Text 20"/>
          <p:cNvSpPr/>
          <p:nvPr/>
        </p:nvSpPr>
        <p:spPr>
          <a:xfrm>
            <a:off x="4443984" y="1417320"/>
            <a:ext cx="1627632" cy="420624"/>
          </a:xfrm>
          <a:prstGeom prst="rect">
            <a:avLst/>
          </a:prstGeom>
          <a:noFill/>
          <a:ln/>
        </p:spPr>
        <p:txBody>
          <a:bodyPr wrap="square" lIns="0" tIns="0" rIns="0" bIns="0" rtlCol="0" anchor="ctr"/>
          <a:lstStyle/>
          <a:p>
            <a:pPr algn="ctr" indent="0" marL="0">
              <a:buNone/>
            </a:pPr>
            <a:r>
              <a:rPr lang="en-US" sz="950" b="1" dirty="0">
                <a:solidFill>
                  <a:srgbClr val="1B5E20"/>
                </a:solidFill>
              </a:rPr>
              <a:t>✓ Dominican</a:t>
            </a:r>
            <a:endParaRPr lang="en-US" sz="950" dirty="0"/>
          </a:p>
        </p:txBody>
      </p:sp>
      <p:sp>
        <p:nvSpPr>
          <p:cNvPr id="23" name="Shape 21"/>
          <p:cNvSpPr/>
          <p:nvPr/>
        </p:nvSpPr>
        <p:spPr>
          <a:xfrm>
            <a:off x="6126480" y="1417320"/>
            <a:ext cx="1737360" cy="420624"/>
          </a:xfrm>
          <a:prstGeom prst="rect">
            <a:avLst/>
          </a:prstGeom>
          <a:solidFill>
            <a:srgbClr val="E8F5E9"/>
          </a:solidFill>
          <a:ln w="12700">
            <a:solidFill>
              <a:srgbClr val="2A3A5E"/>
            </a:solidFill>
            <a:prstDash val="solid"/>
          </a:ln>
        </p:spPr>
      </p:sp>
      <p:sp>
        <p:nvSpPr>
          <p:cNvPr id="24" name="Text 22"/>
          <p:cNvSpPr/>
          <p:nvPr/>
        </p:nvSpPr>
        <p:spPr>
          <a:xfrm>
            <a:off x="6181344" y="1417320"/>
            <a:ext cx="1627632" cy="420624"/>
          </a:xfrm>
          <a:prstGeom prst="rect">
            <a:avLst/>
          </a:prstGeom>
          <a:noFill/>
          <a:ln/>
        </p:spPr>
        <p:txBody>
          <a:bodyPr wrap="square" lIns="0" tIns="0" rIns="0" bIns="0" rtlCol="0" anchor="ctr"/>
          <a:lstStyle/>
          <a:p>
            <a:pPr algn="ctr" indent="0" marL="0">
              <a:buNone/>
            </a:pPr>
            <a:r>
              <a:rPr lang="en-US" sz="950" b="1" dirty="0">
                <a:solidFill>
                  <a:srgbClr val="1B5E20"/>
                </a:solidFill>
              </a:rPr>
              <a:t>✓ Strong</a:t>
            </a:r>
            <a:endParaRPr lang="en-US" sz="950" dirty="0"/>
          </a:p>
        </p:txBody>
      </p:sp>
      <p:sp>
        <p:nvSpPr>
          <p:cNvPr id="25" name="Shape 23"/>
          <p:cNvSpPr/>
          <p:nvPr/>
        </p:nvSpPr>
        <p:spPr>
          <a:xfrm>
            <a:off x="7863840" y="1417320"/>
            <a:ext cx="1737360" cy="420624"/>
          </a:xfrm>
          <a:prstGeom prst="rect">
            <a:avLst/>
          </a:prstGeom>
          <a:solidFill>
            <a:srgbClr val="E8F5E9"/>
          </a:solidFill>
          <a:ln w="12700">
            <a:solidFill>
              <a:srgbClr val="2A3A5E"/>
            </a:solidFill>
            <a:prstDash val="solid"/>
          </a:ln>
        </p:spPr>
      </p:sp>
      <p:sp>
        <p:nvSpPr>
          <p:cNvPr id="26" name="Text 24"/>
          <p:cNvSpPr/>
          <p:nvPr/>
        </p:nvSpPr>
        <p:spPr>
          <a:xfrm>
            <a:off x="7918704" y="1417320"/>
            <a:ext cx="1627632" cy="420624"/>
          </a:xfrm>
          <a:prstGeom prst="rect">
            <a:avLst/>
          </a:prstGeom>
          <a:noFill/>
          <a:ln/>
        </p:spPr>
        <p:txBody>
          <a:bodyPr wrap="square" lIns="0" tIns="0" rIns="0" bIns="0" rtlCol="0" anchor="ctr"/>
          <a:lstStyle/>
          <a:p>
            <a:pPr algn="ctr" indent="0" marL="0">
              <a:buNone/>
            </a:pPr>
            <a:r>
              <a:rPr lang="en-US" sz="950" b="1" dirty="0">
                <a:solidFill>
                  <a:srgbClr val="1B5E20"/>
                </a:solidFill>
              </a:rPr>
              <a:t>✓ High</a:t>
            </a:r>
            <a:endParaRPr lang="en-US" sz="950" dirty="0"/>
          </a:p>
        </p:txBody>
      </p:sp>
      <p:sp>
        <p:nvSpPr>
          <p:cNvPr id="27" name="Shape 25"/>
          <p:cNvSpPr/>
          <p:nvPr/>
        </p:nvSpPr>
        <p:spPr>
          <a:xfrm>
            <a:off x="9601200" y="1417320"/>
            <a:ext cx="1737360" cy="420624"/>
          </a:xfrm>
          <a:prstGeom prst="rect">
            <a:avLst/>
          </a:prstGeom>
          <a:solidFill>
            <a:srgbClr val="E8F5E9"/>
          </a:solidFill>
          <a:ln w="12700">
            <a:solidFill>
              <a:srgbClr val="2A3A5E"/>
            </a:solidFill>
            <a:prstDash val="solid"/>
          </a:ln>
        </p:spPr>
      </p:sp>
      <p:sp>
        <p:nvSpPr>
          <p:cNvPr id="28" name="Text 26"/>
          <p:cNvSpPr/>
          <p:nvPr/>
        </p:nvSpPr>
        <p:spPr>
          <a:xfrm>
            <a:off x="9656064" y="1417320"/>
            <a:ext cx="1627632" cy="420624"/>
          </a:xfrm>
          <a:prstGeom prst="rect">
            <a:avLst/>
          </a:prstGeom>
          <a:noFill/>
          <a:ln/>
        </p:spPr>
        <p:txBody>
          <a:bodyPr wrap="square" lIns="0" tIns="0" rIns="0" bIns="0" rtlCol="0" anchor="ctr"/>
          <a:lstStyle/>
          <a:p>
            <a:pPr algn="ctr" indent="0" marL="0">
              <a:buNone/>
            </a:pPr>
            <a:r>
              <a:rPr lang="en-US" sz="950" b="1" dirty="0">
                <a:solidFill>
                  <a:srgbClr val="1B5E20"/>
                </a:solidFill>
              </a:rPr>
              <a:t>Strong Repeat</a:t>
            </a:r>
            <a:endParaRPr lang="en-US" sz="950" dirty="0"/>
          </a:p>
        </p:txBody>
      </p:sp>
      <p:sp>
        <p:nvSpPr>
          <p:cNvPr id="29" name="Shape 27"/>
          <p:cNvSpPr/>
          <p:nvPr/>
        </p:nvSpPr>
        <p:spPr>
          <a:xfrm>
            <a:off x="274320" y="1874520"/>
            <a:ext cx="2377440" cy="420624"/>
          </a:xfrm>
          <a:prstGeom prst="rect">
            <a:avLst/>
          </a:prstGeom>
          <a:solidFill>
            <a:srgbClr val="FAFAFA"/>
          </a:solidFill>
          <a:ln w="12700">
            <a:solidFill>
              <a:srgbClr val="2A3A5E"/>
            </a:solidFill>
            <a:prstDash val="solid"/>
          </a:ln>
        </p:spPr>
      </p:sp>
      <p:sp>
        <p:nvSpPr>
          <p:cNvPr id="30" name="Text 28"/>
          <p:cNvSpPr/>
          <p:nvPr/>
        </p:nvSpPr>
        <p:spPr>
          <a:xfrm>
            <a:off x="329184" y="1874520"/>
            <a:ext cx="2267712" cy="420624"/>
          </a:xfrm>
          <a:prstGeom prst="rect">
            <a:avLst/>
          </a:prstGeom>
          <a:noFill/>
          <a:ln/>
        </p:spPr>
        <p:txBody>
          <a:bodyPr wrap="square" lIns="0" tIns="0" rIns="0" bIns="0" rtlCol="0" anchor="ctr"/>
          <a:lstStyle/>
          <a:p>
            <a:pPr algn="l" indent="0" marL="0">
              <a:buNone/>
            </a:pPr>
            <a:r>
              <a:rPr lang="en-US" sz="950" dirty="0">
                <a:solidFill>
                  <a:srgbClr val="444455"/>
                </a:solidFill>
              </a:rPr>
              <a:t>Backwoods</a:t>
            </a:r>
            <a:endParaRPr lang="en-US" sz="950" dirty="0"/>
          </a:p>
        </p:txBody>
      </p:sp>
      <p:sp>
        <p:nvSpPr>
          <p:cNvPr id="31" name="Shape 29"/>
          <p:cNvSpPr/>
          <p:nvPr/>
        </p:nvSpPr>
        <p:spPr>
          <a:xfrm>
            <a:off x="2651760" y="1874520"/>
            <a:ext cx="1737360" cy="420624"/>
          </a:xfrm>
          <a:prstGeom prst="rect">
            <a:avLst/>
          </a:prstGeom>
          <a:solidFill>
            <a:srgbClr val="FAFAFA"/>
          </a:solidFill>
          <a:ln w="12700">
            <a:solidFill>
              <a:srgbClr val="2A3A5E"/>
            </a:solidFill>
            <a:prstDash val="solid"/>
          </a:ln>
        </p:spPr>
      </p:sp>
      <p:sp>
        <p:nvSpPr>
          <p:cNvPr id="32" name="Text 30"/>
          <p:cNvSpPr/>
          <p:nvPr/>
        </p:nvSpPr>
        <p:spPr>
          <a:xfrm>
            <a:off x="2706624" y="18745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Mass market</a:t>
            </a:r>
            <a:endParaRPr lang="en-US" sz="950" dirty="0"/>
          </a:p>
        </p:txBody>
      </p:sp>
      <p:sp>
        <p:nvSpPr>
          <p:cNvPr id="33" name="Shape 31"/>
          <p:cNvSpPr/>
          <p:nvPr/>
        </p:nvSpPr>
        <p:spPr>
          <a:xfrm>
            <a:off x="4389120" y="1874520"/>
            <a:ext cx="1737360" cy="420624"/>
          </a:xfrm>
          <a:prstGeom prst="rect">
            <a:avLst/>
          </a:prstGeom>
          <a:solidFill>
            <a:srgbClr val="FAFAFA"/>
          </a:solidFill>
          <a:ln w="12700">
            <a:solidFill>
              <a:srgbClr val="2A3A5E"/>
            </a:solidFill>
            <a:prstDash val="solid"/>
          </a:ln>
        </p:spPr>
      </p:sp>
      <p:sp>
        <p:nvSpPr>
          <p:cNvPr id="34" name="Text 32"/>
          <p:cNvSpPr/>
          <p:nvPr/>
        </p:nvSpPr>
        <p:spPr>
          <a:xfrm>
            <a:off x="4443984" y="18745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None</a:t>
            </a:r>
            <a:endParaRPr lang="en-US" sz="950" dirty="0"/>
          </a:p>
        </p:txBody>
      </p:sp>
      <p:sp>
        <p:nvSpPr>
          <p:cNvPr id="35" name="Shape 33"/>
          <p:cNvSpPr/>
          <p:nvPr/>
        </p:nvSpPr>
        <p:spPr>
          <a:xfrm>
            <a:off x="6126480" y="1874520"/>
            <a:ext cx="1737360" cy="420624"/>
          </a:xfrm>
          <a:prstGeom prst="rect">
            <a:avLst/>
          </a:prstGeom>
          <a:solidFill>
            <a:srgbClr val="FAFAFA"/>
          </a:solidFill>
          <a:ln w="12700">
            <a:solidFill>
              <a:srgbClr val="2A3A5E"/>
            </a:solidFill>
            <a:prstDash val="solid"/>
          </a:ln>
        </p:spPr>
      </p:sp>
      <p:sp>
        <p:nvSpPr>
          <p:cNvPr id="36" name="Text 34"/>
          <p:cNvSpPr/>
          <p:nvPr/>
        </p:nvSpPr>
        <p:spPr>
          <a:xfrm>
            <a:off x="6181344" y="18745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Limited</a:t>
            </a:r>
            <a:endParaRPr lang="en-US" sz="950" dirty="0"/>
          </a:p>
        </p:txBody>
      </p:sp>
      <p:sp>
        <p:nvSpPr>
          <p:cNvPr id="37" name="Shape 35"/>
          <p:cNvSpPr/>
          <p:nvPr/>
        </p:nvSpPr>
        <p:spPr>
          <a:xfrm>
            <a:off x="7863840" y="1874520"/>
            <a:ext cx="1737360" cy="420624"/>
          </a:xfrm>
          <a:prstGeom prst="rect">
            <a:avLst/>
          </a:prstGeom>
          <a:solidFill>
            <a:srgbClr val="FAFAFA"/>
          </a:solidFill>
          <a:ln w="12700">
            <a:solidFill>
              <a:srgbClr val="2A3A5E"/>
            </a:solidFill>
            <a:prstDash val="solid"/>
          </a:ln>
        </p:spPr>
      </p:sp>
      <p:sp>
        <p:nvSpPr>
          <p:cNvPr id="38" name="Text 36"/>
          <p:cNvSpPr/>
          <p:nvPr/>
        </p:nvSpPr>
        <p:spPr>
          <a:xfrm>
            <a:off x="7918704" y="18745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Low</a:t>
            </a:r>
            <a:endParaRPr lang="en-US" sz="950" dirty="0"/>
          </a:p>
        </p:txBody>
      </p:sp>
      <p:sp>
        <p:nvSpPr>
          <p:cNvPr id="39" name="Shape 37"/>
          <p:cNvSpPr/>
          <p:nvPr/>
        </p:nvSpPr>
        <p:spPr>
          <a:xfrm>
            <a:off x="9601200" y="1874520"/>
            <a:ext cx="1737360" cy="420624"/>
          </a:xfrm>
          <a:prstGeom prst="rect">
            <a:avLst/>
          </a:prstGeom>
          <a:solidFill>
            <a:srgbClr val="FAFAFA"/>
          </a:solidFill>
          <a:ln w="12700">
            <a:solidFill>
              <a:srgbClr val="2A3A5E"/>
            </a:solidFill>
            <a:prstDash val="solid"/>
          </a:ln>
        </p:spPr>
      </p:sp>
      <p:sp>
        <p:nvSpPr>
          <p:cNvPr id="40" name="Text 38"/>
          <p:cNvSpPr/>
          <p:nvPr/>
        </p:nvSpPr>
        <p:spPr>
          <a:xfrm>
            <a:off x="9656064" y="18745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Moderate</a:t>
            </a:r>
            <a:endParaRPr lang="en-US" sz="950" dirty="0"/>
          </a:p>
        </p:txBody>
      </p:sp>
      <p:sp>
        <p:nvSpPr>
          <p:cNvPr id="41" name="Shape 39"/>
          <p:cNvSpPr/>
          <p:nvPr/>
        </p:nvSpPr>
        <p:spPr>
          <a:xfrm>
            <a:off x="274320" y="2331720"/>
            <a:ext cx="2377440" cy="420624"/>
          </a:xfrm>
          <a:prstGeom prst="rect">
            <a:avLst/>
          </a:prstGeom>
          <a:solidFill>
            <a:srgbClr val="F5F5F5"/>
          </a:solidFill>
          <a:ln w="12700">
            <a:solidFill>
              <a:srgbClr val="2A3A5E"/>
            </a:solidFill>
            <a:prstDash val="solid"/>
          </a:ln>
        </p:spPr>
      </p:sp>
      <p:sp>
        <p:nvSpPr>
          <p:cNvPr id="42" name="Text 40"/>
          <p:cNvSpPr/>
          <p:nvPr/>
        </p:nvSpPr>
        <p:spPr>
          <a:xfrm>
            <a:off x="329184" y="2331720"/>
            <a:ext cx="2267712" cy="420624"/>
          </a:xfrm>
          <a:prstGeom prst="rect">
            <a:avLst/>
          </a:prstGeom>
          <a:noFill/>
          <a:ln/>
        </p:spPr>
        <p:txBody>
          <a:bodyPr wrap="square" lIns="0" tIns="0" rIns="0" bIns="0" rtlCol="0" anchor="ctr"/>
          <a:lstStyle/>
          <a:p>
            <a:pPr algn="l" indent="0" marL="0">
              <a:buNone/>
            </a:pPr>
            <a:r>
              <a:rPr lang="en-US" sz="950" dirty="0">
                <a:solidFill>
                  <a:srgbClr val="444455"/>
                </a:solidFill>
              </a:rPr>
              <a:t>Dutch Masters</a:t>
            </a:r>
            <a:endParaRPr lang="en-US" sz="950" dirty="0"/>
          </a:p>
        </p:txBody>
      </p:sp>
      <p:sp>
        <p:nvSpPr>
          <p:cNvPr id="43" name="Shape 41"/>
          <p:cNvSpPr/>
          <p:nvPr/>
        </p:nvSpPr>
        <p:spPr>
          <a:xfrm>
            <a:off x="2651760" y="2331720"/>
            <a:ext cx="1737360" cy="420624"/>
          </a:xfrm>
          <a:prstGeom prst="rect">
            <a:avLst/>
          </a:prstGeom>
          <a:solidFill>
            <a:srgbClr val="F5F5F5"/>
          </a:solidFill>
          <a:ln w="12700">
            <a:solidFill>
              <a:srgbClr val="2A3A5E"/>
            </a:solidFill>
            <a:prstDash val="solid"/>
          </a:ln>
        </p:spPr>
      </p:sp>
      <p:sp>
        <p:nvSpPr>
          <p:cNvPr id="44" name="Text 42"/>
          <p:cNvSpPr/>
          <p:nvPr/>
        </p:nvSpPr>
        <p:spPr>
          <a:xfrm>
            <a:off x="2706624" y="23317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Mass market</a:t>
            </a:r>
            <a:endParaRPr lang="en-US" sz="950" dirty="0"/>
          </a:p>
        </p:txBody>
      </p:sp>
      <p:sp>
        <p:nvSpPr>
          <p:cNvPr id="45" name="Shape 43"/>
          <p:cNvSpPr/>
          <p:nvPr/>
        </p:nvSpPr>
        <p:spPr>
          <a:xfrm>
            <a:off x="4389120" y="2331720"/>
            <a:ext cx="1737360" cy="420624"/>
          </a:xfrm>
          <a:prstGeom prst="rect">
            <a:avLst/>
          </a:prstGeom>
          <a:solidFill>
            <a:srgbClr val="F5F5F5"/>
          </a:solidFill>
          <a:ln w="12700">
            <a:solidFill>
              <a:srgbClr val="2A3A5E"/>
            </a:solidFill>
            <a:prstDash val="solid"/>
          </a:ln>
        </p:spPr>
      </p:sp>
      <p:sp>
        <p:nvSpPr>
          <p:cNvPr id="46" name="Text 44"/>
          <p:cNvSpPr/>
          <p:nvPr/>
        </p:nvSpPr>
        <p:spPr>
          <a:xfrm>
            <a:off x="4443984" y="23317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None</a:t>
            </a:r>
            <a:endParaRPr lang="en-US" sz="950" dirty="0"/>
          </a:p>
        </p:txBody>
      </p:sp>
      <p:sp>
        <p:nvSpPr>
          <p:cNvPr id="47" name="Shape 45"/>
          <p:cNvSpPr/>
          <p:nvPr/>
        </p:nvSpPr>
        <p:spPr>
          <a:xfrm>
            <a:off x="6126480" y="2331720"/>
            <a:ext cx="1737360" cy="420624"/>
          </a:xfrm>
          <a:prstGeom prst="rect">
            <a:avLst/>
          </a:prstGeom>
          <a:solidFill>
            <a:srgbClr val="F5F5F5"/>
          </a:solidFill>
          <a:ln w="12700">
            <a:solidFill>
              <a:srgbClr val="2A3A5E"/>
            </a:solidFill>
            <a:prstDash val="solid"/>
          </a:ln>
        </p:spPr>
      </p:sp>
      <p:sp>
        <p:nvSpPr>
          <p:cNvPr id="48" name="Text 46"/>
          <p:cNvSpPr/>
          <p:nvPr/>
        </p:nvSpPr>
        <p:spPr>
          <a:xfrm>
            <a:off x="6181344" y="23317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Minimal</a:t>
            </a:r>
            <a:endParaRPr lang="en-US" sz="950" dirty="0"/>
          </a:p>
        </p:txBody>
      </p:sp>
      <p:sp>
        <p:nvSpPr>
          <p:cNvPr id="49" name="Shape 47"/>
          <p:cNvSpPr/>
          <p:nvPr/>
        </p:nvSpPr>
        <p:spPr>
          <a:xfrm>
            <a:off x="7863840" y="2331720"/>
            <a:ext cx="1737360" cy="420624"/>
          </a:xfrm>
          <a:prstGeom prst="rect">
            <a:avLst/>
          </a:prstGeom>
          <a:solidFill>
            <a:srgbClr val="F5F5F5"/>
          </a:solidFill>
          <a:ln w="12700">
            <a:solidFill>
              <a:srgbClr val="2A3A5E"/>
            </a:solidFill>
            <a:prstDash val="solid"/>
          </a:ln>
        </p:spPr>
      </p:sp>
      <p:sp>
        <p:nvSpPr>
          <p:cNvPr id="50" name="Text 48"/>
          <p:cNvSpPr/>
          <p:nvPr/>
        </p:nvSpPr>
        <p:spPr>
          <a:xfrm>
            <a:off x="7918704" y="23317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Low</a:t>
            </a:r>
            <a:endParaRPr lang="en-US" sz="950" dirty="0"/>
          </a:p>
        </p:txBody>
      </p:sp>
      <p:sp>
        <p:nvSpPr>
          <p:cNvPr id="51" name="Shape 49"/>
          <p:cNvSpPr/>
          <p:nvPr/>
        </p:nvSpPr>
        <p:spPr>
          <a:xfrm>
            <a:off x="9601200" y="2331720"/>
            <a:ext cx="1737360" cy="420624"/>
          </a:xfrm>
          <a:prstGeom prst="rect">
            <a:avLst/>
          </a:prstGeom>
          <a:solidFill>
            <a:srgbClr val="F5F5F5"/>
          </a:solidFill>
          <a:ln w="12700">
            <a:solidFill>
              <a:srgbClr val="2A3A5E"/>
            </a:solidFill>
            <a:prstDash val="solid"/>
          </a:ln>
        </p:spPr>
      </p:sp>
      <p:sp>
        <p:nvSpPr>
          <p:cNvPr id="52" name="Text 50"/>
          <p:cNvSpPr/>
          <p:nvPr/>
        </p:nvSpPr>
        <p:spPr>
          <a:xfrm>
            <a:off x="9656064" y="23317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High</a:t>
            </a:r>
            <a:endParaRPr lang="en-US" sz="950" dirty="0"/>
          </a:p>
        </p:txBody>
      </p:sp>
      <p:sp>
        <p:nvSpPr>
          <p:cNvPr id="53" name="Shape 51"/>
          <p:cNvSpPr/>
          <p:nvPr/>
        </p:nvSpPr>
        <p:spPr>
          <a:xfrm>
            <a:off x="274320" y="2788920"/>
            <a:ext cx="2377440" cy="420624"/>
          </a:xfrm>
          <a:prstGeom prst="rect">
            <a:avLst/>
          </a:prstGeom>
          <a:solidFill>
            <a:srgbClr val="FAFAFA"/>
          </a:solidFill>
          <a:ln w="12700">
            <a:solidFill>
              <a:srgbClr val="2A3A5E"/>
            </a:solidFill>
            <a:prstDash val="solid"/>
          </a:ln>
        </p:spPr>
      </p:sp>
      <p:sp>
        <p:nvSpPr>
          <p:cNvPr id="54" name="Text 52"/>
          <p:cNvSpPr/>
          <p:nvPr/>
        </p:nvSpPr>
        <p:spPr>
          <a:xfrm>
            <a:off x="329184" y="2788920"/>
            <a:ext cx="2267712" cy="420624"/>
          </a:xfrm>
          <a:prstGeom prst="rect">
            <a:avLst/>
          </a:prstGeom>
          <a:noFill/>
          <a:ln/>
        </p:spPr>
        <p:txBody>
          <a:bodyPr wrap="square" lIns="0" tIns="0" rIns="0" bIns="0" rtlCol="0" anchor="ctr"/>
          <a:lstStyle/>
          <a:p>
            <a:pPr algn="l" indent="0" marL="0">
              <a:buNone/>
            </a:pPr>
            <a:r>
              <a:rPr lang="en-US" sz="950" dirty="0">
                <a:solidFill>
                  <a:srgbClr val="444455"/>
                </a:solidFill>
              </a:rPr>
              <a:t>LooseLeaf</a:t>
            </a:r>
            <a:endParaRPr lang="en-US" sz="950" dirty="0"/>
          </a:p>
        </p:txBody>
      </p:sp>
      <p:sp>
        <p:nvSpPr>
          <p:cNvPr id="55" name="Shape 53"/>
          <p:cNvSpPr/>
          <p:nvPr/>
        </p:nvSpPr>
        <p:spPr>
          <a:xfrm>
            <a:off x="2651760" y="2788920"/>
            <a:ext cx="1737360" cy="420624"/>
          </a:xfrm>
          <a:prstGeom prst="rect">
            <a:avLst/>
          </a:prstGeom>
          <a:solidFill>
            <a:srgbClr val="FAFAFA"/>
          </a:solidFill>
          <a:ln w="12700">
            <a:solidFill>
              <a:srgbClr val="2A3A5E"/>
            </a:solidFill>
            <a:prstDash val="solid"/>
          </a:ln>
        </p:spPr>
      </p:sp>
      <p:sp>
        <p:nvSpPr>
          <p:cNvPr id="56" name="Text 54"/>
          <p:cNvSpPr/>
          <p:nvPr/>
        </p:nvSpPr>
        <p:spPr>
          <a:xfrm>
            <a:off x="2706624" y="27889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Mid-range</a:t>
            </a:r>
            <a:endParaRPr lang="en-US" sz="950" dirty="0"/>
          </a:p>
        </p:txBody>
      </p:sp>
      <p:sp>
        <p:nvSpPr>
          <p:cNvPr id="57" name="Shape 55"/>
          <p:cNvSpPr/>
          <p:nvPr/>
        </p:nvSpPr>
        <p:spPr>
          <a:xfrm>
            <a:off x="4389120" y="2788920"/>
            <a:ext cx="1737360" cy="420624"/>
          </a:xfrm>
          <a:prstGeom prst="rect">
            <a:avLst/>
          </a:prstGeom>
          <a:solidFill>
            <a:srgbClr val="FAFAFA"/>
          </a:solidFill>
          <a:ln w="12700">
            <a:solidFill>
              <a:srgbClr val="2A3A5E"/>
            </a:solidFill>
            <a:prstDash val="solid"/>
          </a:ln>
        </p:spPr>
      </p:sp>
      <p:sp>
        <p:nvSpPr>
          <p:cNvPr id="58" name="Text 56"/>
          <p:cNvSpPr/>
          <p:nvPr/>
        </p:nvSpPr>
        <p:spPr>
          <a:xfrm>
            <a:off x="4443984" y="27889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None</a:t>
            </a:r>
            <a:endParaRPr lang="en-US" sz="950" dirty="0"/>
          </a:p>
        </p:txBody>
      </p:sp>
      <p:sp>
        <p:nvSpPr>
          <p:cNvPr id="59" name="Shape 57"/>
          <p:cNvSpPr/>
          <p:nvPr/>
        </p:nvSpPr>
        <p:spPr>
          <a:xfrm>
            <a:off x="6126480" y="2788920"/>
            <a:ext cx="1737360" cy="420624"/>
          </a:xfrm>
          <a:prstGeom prst="rect">
            <a:avLst/>
          </a:prstGeom>
          <a:solidFill>
            <a:srgbClr val="FAFAFA"/>
          </a:solidFill>
          <a:ln w="12700">
            <a:solidFill>
              <a:srgbClr val="2A3A5E"/>
            </a:solidFill>
            <a:prstDash val="solid"/>
          </a:ln>
        </p:spPr>
      </p:sp>
      <p:sp>
        <p:nvSpPr>
          <p:cNvPr id="60" name="Text 58"/>
          <p:cNvSpPr/>
          <p:nvPr/>
        </p:nvSpPr>
        <p:spPr>
          <a:xfrm>
            <a:off x="6181344" y="27889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Moderate</a:t>
            </a:r>
            <a:endParaRPr lang="en-US" sz="950" dirty="0"/>
          </a:p>
        </p:txBody>
      </p:sp>
      <p:sp>
        <p:nvSpPr>
          <p:cNvPr id="61" name="Shape 59"/>
          <p:cNvSpPr/>
          <p:nvPr/>
        </p:nvSpPr>
        <p:spPr>
          <a:xfrm>
            <a:off x="7863840" y="2788920"/>
            <a:ext cx="1737360" cy="420624"/>
          </a:xfrm>
          <a:prstGeom prst="rect">
            <a:avLst/>
          </a:prstGeom>
          <a:solidFill>
            <a:srgbClr val="FAFAFA"/>
          </a:solidFill>
          <a:ln w="12700">
            <a:solidFill>
              <a:srgbClr val="2A3A5E"/>
            </a:solidFill>
            <a:prstDash val="solid"/>
          </a:ln>
        </p:spPr>
      </p:sp>
      <p:sp>
        <p:nvSpPr>
          <p:cNvPr id="62" name="Text 60"/>
          <p:cNvSpPr/>
          <p:nvPr/>
        </p:nvSpPr>
        <p:spPr>
          <a:xfrm>
            <a:off x="7918704" y="27889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Moderate</a:t>
            </a:r>
            <a:endParaRPr lang="en-US" sz="950" dirty="0"/>
          </a:p>
        </p:txBody>
      </p:sp>
      <p:sp>
        <p:nvSpPr>
          <p:cNvPr id="63" name="Shape 61"/>
          <p:cNvSpPr/>
          <p:nvPr/>
        </p:nvSpPr>
        <p:spPr>
          <a:xfrm>
            <a:off x="9601200" y="2788920"/>
            <a:ext cx="1737360" cy="420624"/>
          </a:xfrm>
          <a:prstGeom prst="rect">
            <a:avLst/>
          </a:prstGeom>
          <a:solidFill>
            <a:srgbClr val="FAFAFA"/>
          </a:solidFill>
          <a:ln w="12700">
            <a:solidFill>
              <a:srgbClr val="2A3A5E"/>
            </a:solidFill>
            <a:prstDash val="solid"/>
          </a:ln>
        </p:spPr>
      </p:sp>
      <p:sp>
        <p:nvSpPr>
          <p:cNvPr id="64" name="Text 62"/>
          <p:cNvSpPr/>
          <p:nvPr/>
        </p:nvSpPr>
        <p:spPr>
          <a:xfrm>
            <a:off x="9656064" y="27889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Moderate</a:t>
            </a:r>
            <a:endParaRPr lang="en-US" sz="950" dirty="0"/>
          </a:p>
        </p:txBody>
      </p:sp>
      <p:sp>
        <p:nvSpPr>
          <p:cNvPr id="65" name="Shape 63"/>
          <p:cNvSpPr/>
          <p:nvPr/>
        </p:nvSpPr>
        <p:spPr>
          <a:xfrm>
            <a:off x="274320" y="3246120"/>
            <a:ext cx="2377440" cy="420624"/>
          </a:xfrm>
          <a:prstGeom prst="rect">
            <a:avLst/>
          </a:prstGeom>
          <a:solidFill>
            <a:srgbClr val="F5F5F5"/>
          </a:solidFill>
          <a:ln w="12700">
            <a:solidFill>
              <a:srgbClr val="2A3A5E"/>
            </a:solidFill>
            <a:prstDash val="solid"/>
          </a:ln>
        </p:spPr>
      </p:sp>
      <p:sp>
        <p:nvSpPr>
          <p:cNvPr id="66" name="Text 64"/>
          <p:cNvSpPr/>
          <p:nvPr/>
        </p:nvSpPr>
        <p:spPr>
          <a:xfrm>
            <a:off x="329184" y="3246120"/>
            <a:ext cx="2267712" cy="420624"/>
          </a:xfrm>
          <a:prstGeom prst="rect">
            <a:avLst/>
          </a:prstGeom>
          <a:noFill/>
          <a:ln/>
        </p:spPr>
        <p:txBody>
          <a:bodyPr wrap="square" lIns="0" tIns="0" rIns="0" bIns="0" rtlCol="0" anchor="ctr"/>
          <a:lstStyle/>
          <a:p>
            <a:pPr algn="l" indent="0" marL="0">
              <a:buNone/>
            </a:pPr>
            <a:r>
              <a:rPr lang="en-US" sz="950" dirty="0">
                <a:solidFill>
                  <a:srgbClr val="444455"/>
                </a:solidFill>
              </a:rPr>
              <a:t>Game / Garcia</a:t>
            </a:r>
            <a:endParaRPr lang="en-US" sz="950" dirty="0"/>
          </a:p>
        </p:txBody>
      </p:sp>
      <p:sp>
        <p:nvSpPr>
          <p:cNvPr id="67" name="Shape 65"/>
          <p:cNvSpPr/>
          <p:nvPr/>
        </p:nvSpPr>
        <p:spPr>
          <a:xfrm>
            <a:off x="2651760" y="3246120"/>
            <a:ext cx="1737360" cy="420624"/>
          </a:xfrm>
          <a:prstGeom prst="rect">
            <a:avLst/>
          </a:prstGeom>
          <a:solidFill>
            <a:srgbClr val="F5F5F5"/>
          </a:solidFill>
          <a:ln w="12700">
            <a:solidFill>
              <a:srgbClr val="2A3A5E"/>
            </a:solidFill>
            <a:prstDash val="solid"/>
          </a:ln>
        </p:spPr>
      </p:sp>
      <p:sp>
        <p:nvSpPr>
          <p:cNvPr id="68" name="Text 66"/>
          <p:cNvSpPr/>
          <p:nvPr/>
        </p:nvSpPr>
        <p:spPr>
          <a:xfrm>
            <a:off x="2706624" y="32461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Mid-range</a:t>
            </a:r>
            <a:endParaRPr lang="en-US" sz="950" dirty="0"/>
          </a:p>
        </p:txBody>
      </p:sp>
      <p:sp>
        <p:nvSpPr>
          <p:cNvPr id="69" name="Shape 67"/>
          <p:cNvSpPr/>
          <p:nvPr/>
        </p:nvSpPr>
        <p:spPr>
          <a:xfrm>
            <a:off x="4389120" y="3246120"/>
            <a:ext cx="1737360" cy="420624"/>
          </a:xfrm>
          <a:prstGeom prst="rect">
            <a:avLst/>
          </a:prstGeom>
          <a:solidFill>
            <a:srgbClr val="F5F5F5"/>
          </a:solidFill>
          <a:ln w="12700">
            <a:solidFill>
              <a:srgbClr val="2A3A5E"/>
            </a:solidFill>
            <a:prstDash val="solid"/>
          </a:ln>
        </p:spPr>
      </p:sp>
      <p:sp>
        <p:nvSpPr>
          <p:cNvPr id="70" name="Text 68"/>
          <p:cNvSpPr/>
          <p:nvPr/>
        </p:nvSpPr>
        <p:spPr>
          <a:xfrm>
            <a:off x="4443984" y="32461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None</a:t>
            </a:r>
            <a:endParaRPr lang="en-US" sz="950" dirty="0"/>
          </a:p>
        </p:txBody>
      </p:sp>
      <p:sp>
        <p:nvSpPr>
          <p:cNvPr id="71" name="Shape 69"/>
          <p:cNvSpPr/>
          <p:nvPr/>
        </p:nvSpPr>
        <p:spPr>
          <a:xfrm>
            <a:off x="6126480" y="3246120"/>
            <a:ext cx="1737360" cy="420624"/>
          </a:xfrm>
          <a:prstGeom prst="rect">
            <a:avLst/>
          </a:prstGeom>
          <a:solidFill>
            <a:srgbClr val="F5F5F5"/>
          </a:solidFill>
          <a:ln w="12700">
            <a:solidFill>
              <a:srgbClr val="2A3A5E"/>
            </a:solidFill>
            <a:prstDash val="solid"/>
          </a:ln>
        </p:spPr>
      </p:sp>
      <p:sp>
        <p:nvSpPr>
          <p:cNvPr id="72" name="Text 70"/>
          <p:cNvSpPr/>
          <p:nvPr/>
        </p:nvSpPr>
        <p:spPr>
          <a:xfrm>
            <a:off x="6181344" y="32461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Limited</a:t>
            </a:r>
            <a:endParaRPr lang="en-US" sz="950" dirty="0"/>
          </a:p>
        </p:txBody>
      </p:sp>
      <p:sp>
        <p:nvSpPr>
          <p:cNvPr id="73" name="Shape 71"/>
          <p:cNvSpPr/>
          <p:nvPr/>
        </p:nvSpPr>
        <p:spPr>
          <a:xfrm>
            <a:off x="7863840" y="3246120"/>
            <a:ext cx="1737360" cy="420624"/>
          </a:xfrm>
          <a:prstGeom prst="rect">
            <a:avLst/>
          </a:prstGeom>
          <a:solidFill>
            <a:srgbClr val="F5F5F5"/>
          </a:solidFill>
          <a:ln w="12700">
            <a:solidFill>
              <a:srgbClr val="2A3A5E"/>
            </a:solidFill>
            <a:prstDash val="solid"/>
          </a:ln>
        </p:spPr>
      </p:sp>
      <p:sp>
        <p:nvSpPr>
          <p:cNvPr id="74" name="Text 72"/>
          <p:cNvSpPr/>
          <p:nvPr/>
        </p:nvSpPr>
        <p:spPr>
          <a:xfrm>
            <a:off x="7918704" y="3246120"/>
            <a:ext cx="1627632" cy="420624"/>
          </a:xfrm>
          <a:prstGeom prst="rect">
            <a:avLst/>
          </a:prstGeom>
          <a:noFill/>
          <a:ln/>
        </p:spPr>
        <p:txBody>
          <a:bodyPr wrap="square" lIns="0" tIns="0" rIns="0" bIns="0" rtlCol="0" anchor="ctr"/>
          <a:lstStyle/>
          <a:p>
            <a:pPr algn="ctr" indent="0" marL="0">
              <a:buNone/>
            </a:pPr>
            <a:r>
              <a:rPr lang="en-US" sz="950" dirty="0">
                <a:solidFill>
                  <a:srgbClr val="C1121F"/>
                </a:solidFill>
              </a:rPr>
              <a:t>✗ Low</a:t>
            </a:r>
            <a:endParaRPr lang="en-US" sz="950" dirty="0"/>
          </a:p>
        </p:txBody>
      </p:sp>
      <p:sp>
        <p:nvSpPr>
          <p:cNvPr id="75" name="Shape 73"/>
          <p:cNvSpPr/>
          <p:nvPr/>
        </p:nvSpPr>
        <p:spPr>
          <a:xfrm>
            <a:off x="9601200" y="3246120"/>
            <a:ext cx="1737360" cy="420624"/>
          </a:xfrm>
          <a:prstGeom prst="rect">
            <a:avLst/>
          </a:prstGeom>
          <a:solidFill>
            <a:srgbClr val="F5F5F5"/>
          </a:solidFill>
          <a:ln w="12700">
            <a:solidFill>
              <a:srgbClr val="2A3A5E"/>
            </a:solidFill>
            <a:prstDash val="solid"/>
          </a:ln>
        </p:spPr>
      </p:sp>
      <p:sp>
        <p:nvSpPr>
          <p:cNvPr id="76" name="Text 74"/>
          <p:cNvSpPr/>
          <p:nvPr/>
        </p:nvSpPr>
        <p:spPr>
          <a:xfrm>
            <a:off x="9656064" y="3246120"/>
            <a:ext cx="1627632" cy="420624"/>
          </a:xfrm>
          <a:prstGeom prst="rect">
            <a:avLst/>
          </a:prstGeom>
          <a:noFill/>
          <a:ln/>
        </p:spPr>
        <p:txBody>
          <a:bodyPr wrap="square" lIns="0" tIns="0" rIns="0" bIns="0" rtlCol="0" anchor="ctr"/>
          <a:lstStyle/>
          <a:p>
            <a:pPr algn="ctr" indent="0" marL="0">
              <a:buNone/>
            </a:pPr>
            <a:r>
              <a:rPr lang="en-US" sz="950" dirty="0">
                <a:solidFill>
                  <a:srgbClr val="8B8B9E"/>
                </a:solidFill>
              </a:rPr>
              <a:t>High</a:t>
            </a:r>
            <a:endParaRPr lang="en-US" sz="950" dirty="0"/>
          </a:p>
        </p:txBody>
      </p:sp>
      <p:sp>
        <p:nvSpPr>
          <p:cNvPr id="77" name="Shape 75"/>
          <p:cNvSpPr/>
          <p:nvPr/>
        </p:nvSpPr>
        <p:spPr>
          <a:xfrm>
            <a:off x="274320" y="5989320"/>
            <a:ext cx="11640312" cy="475488"/>
          </a:xfrm>
          <a:prstGeom prst="rect">
            <a:avLst/>
          </a:prstGeom>
          <a:solidFill>
            <a:srgbClr val="1A1A2E"/>
          </a:solidFill>
          <a:ln w="12700">
            <a:solidFill>
              <a:srgbClr val="C9A84C"/>
            </a:solidFill>
            <a:prstDash val="solid"/>
          </a:ln>
        </p:spPr>
      </p:sp>
      <p:sp>
        <p:nvSpPr>
          <p:cNvPr id="78" name="Text 76"/>
          <p:cNvSpPr/>
          <p:nvPr/>
        </p:nvSpPr>
        <p:spPr>
          <a:xfrm>
            <a:off x="365760" y="6016752"/>
            <a:ext cx="11457432" cy="420624"/>
          </a:xfrm>
          <a:prstGeom prst="rect">
            <a:avLst/>
          </a:prstGeom>
          <a:noFill/>
          <a:ln/>
        </p:spPr>
        <p:txBody>
          <a:bodyPr wrap="square" lIns="0" tIns="0" rIns="0" bIns="0" rtlCol="0" anchor="ctr"/>
          <a:lstStyle/>
          <a:p>
            <a:pPr algn="ctr" indent="0" marL="0">
              <a:buNone/>
            </a:pPr>
            <a:r>
              <a:rPr lang="en-US" sz="1000" b="1" dirty="0">
                <a:solidFill>
                  <a:srgbClr val="C9A84C"/>
                </a:solidFill>
              </a:rPr>
              <a:t>RLG's competitive moat: Authentic Dominican sourcing + luxury lifestyle positioning + high-margin DTC model = a category no incumbent currently owns.</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0EDE6"/>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DISTRIBUTION MODEL</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Wholesale tobacco + Direct-to-consumer coffee = balanced launch model</a:t>
            </a:r>
            <a:endParaRPr lang="en-US" sz="1000" dirty="0"/>
          </a:p>
        </p:txBody>
      </p:sp>
      <p:sp>
        <p:nvSpPr>
          <p:cNvPr id="5" name="Shape 3"/>
          <p:cNvSpPr/>
          <p:nvPr/>
        </p:nvSpPr>
        <p:spPr>
          <a:xfrm>
            <a:off x="274320" y="1005840"/>
            <a:ext cx="3657600" cy="438912"/>
          </a:xfrm>
          <a:prstGeom prst="rect">
            <a:avLst/>
          </a:prstGeom>
          <a:solidFill>
            <a:srgbClr val="2D6A4F"/>
          </a:solidFill>
          <a:ln w="12700">
            <a:solidFill>
              <a:srgbClr val="2D6A4F"/>
            </a:solidFill>
            <a:prstDash val="solid"/>
          </a:ln>
        </p:spPr>
      </p:sp>
      <p:sp>
        <p:nvSpPr>
          <p:cNvPr id="6" name="Text 4"/>
          <p:cNvSpPr/>
          <p:nvPr/>
        </p:nvSpPr>
        <p:spPr>
          <a:xfrm>
            <a:off x="274320" y="1005840"/>
            <a:ext cx="3657600" cy="256032"/>
          </a:xfrm>
          <a:prstGeom prst="rect">
            <a:avLst/>
          </a:prstGeom>
          <a:noFill/>
          <a:ln/>
        </p:spPr>
        <p:txBody>
          <a:bodyPr wrap="square" lIns="0" tIns="0" rIns="0" bIns="0" rtlCol="0" anchor="ctr"/>
          <a:lstStyle/>
          <a:p>
            <a:pPr algn="ctr" indent="0" marL="0">
              <a:buNone/>
            </a:pPr>
            <a:r>
              <a:rPr lang="en-US" sz="1400" b="1" dirty="0">
                <a:solidFill>
                  <a:srgbClr val="FFFFFF"/>
                </a:solidFill>
              </a:rPr>
              <a:t>Tobacco</a:t>
            </a:r>
            <a:endParaRPr lang="en-US" sz="1400" dirty="0"/>
          </a:p>
        </p:txBody>
      </p:sp>
      <p:sp>
        <p:nvSpPr>
          <p:cNvPr id="7" name="Text 5"/>
          <p:cNvSpPr/>
          <p:nvPr/>
        </p:nvSpPr>
        <p:spPr>
          <a:xfrm>
            <a:off x="274320" y="1261872"/>
            <a:ext cx="3657600" cy="201168"/>
          </a:xfrm>
          <a:prstGeom prst="rect">
            <a:avLst/>
          </a:prstGeom>
          <a:noFill/>
          <a:ln/>
        </p:spPr>
        <p:txBody>
          <a:bodyPr wrap="square" lIns="0" tIns="0" rIns="0" bIns="0" rtlCol="0" anchor="ctr"/>
          <a:lstStyle/>
          <a:p>
            <a:pPr algn="ctr" indent="0" marL="0">
              <a:buNone/>
            </a:pPr>
            <a:r>
              <a:rPr lang="en-US" sz="900" dirty="0">
                <a:solidFill>
                  <a:srgbClr val="CCCCCC"/>
                </a:solidFill>
              </a:rPr>
              <a:t>Distributor / Wholesale</a:t>
            </a:r>
            <a:endParaRPr lang="en-US" sz="900" dirty="0"/>
          </a:p>
        </p:txBody>
      </p:sp>
      <p:sp>
        <p:nvSpPr>
          <p:cNvPr id="8" name="Shape 6"/>
          <p:cNvSpPr/>
          <p:nvPr/>
        </p:nvSpPr>
        <p:spPr>
          <a:xfrm>
            <a:off x="274320" y="1481328"/>
            <a:ext cx="3657600" cy="4114800"/>
          </a:xfrm>
          <a:prstGeom prst="rect">
            <a:avLst/>
          </a:prstGeom>
          <a:solidFill>
            <a:srgbClr val="FFFFFF"/>
          </a:solidFill>
          <a:ln w="12700">
            <a:solidFill>
              <a:srgbClr val="CCCCCC"/>
            </a:solidFill>
            <a:prstDash val="solid"/>
          </a:ln>
        </p:spPr>
      </p:sp>
      <p:sp>
        <p:nvSpPr>
          <p:cNvPr id="9" name="Shape 7"/>
          <p:cNvSpPr/>
          <p:nvPr/>
        </p:nvSpPr>
        <p:spPr>
          <a:xfrm>
            <a:off x="411480" y="1664208"/>
            <a:ext cx="146304" cy="146304"/>
          </a:xfrm>
          <a:prstGeom prst="rect">
            <a:avLst/>
          </a:prstGeom>
          <a:solidFill>
            <a:srgbClr val="2D6A4F"/>
          </a:solidFill>
          <a:ln w="12700">
            <a:solidFill>
              <a:srgbClr val="2D6A4F"/>
            </a:solidFill>
            <a:prstDash val="solid"/>
          </a:ln>
        </p:spPr>
      </p:sp>
      <p:sp>
        <p:nvSpPr>
          <p:cNvPr id="10" name="Text 8"/>
          <p:cNvSpPr/>
          <p:nvPr/>
        </p:nvSpPr>
        <p:spPr>
          <a:xfrm>
            <a:off x="621792" y="16276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Distributor / wholesale pathway</a:t>
            </a:r>
            <a:endParaRPr lang="en-US" sz="1000" dirty="0"/>
          </a:p>
        </p:txBody>
      </p:sp>
      <p:sp>
        <p:nvSpPr>
          <p:cNvPr id="11" name="Shape 9"/>
          <p:cNvSpPr/>
          <p:nvPr/>
        </p:nvSpPr>
        <p:spPr>
          <a:xfrm>
            <a:off x="411480" y="2350008"/>
            <a:ext cx="146304" cy="146304"/>
          </a:xfrm>
          <a:prstGeom prst="rect">
            <a:avLst/>
          </a:prstGeom>
          <a:solidFill>
            <a:srgbClr val="2D6A4F"/>
          </a:solidFill>
          <a:ln w="12700">
            <a:solidFill>
              <a:srgbClr val="2D6A4F"/>
            </a:solidFill>
            <a:prstDash val="solid"/>
          </a:ln>
        </p:spPr>
      </p:sp>
      <p:sp>
        <p:nvSpPr>
          <p:cNvPr id="12" name="Text 10"/>
          <p:cNvSpPr/>
          <p:nvPr/>
        </p:nvSpPr>
        <p:spPr>
          <a:xfrm>
            <a:off x="621792" y="23134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Retail shelf placement</a:t>
            </a:r>
            <a:endParaRPr lang="en-US" sz="1000" dirty="0"/>
          </a:p>
        </p:txBody>
      </p:sp>
      <p:sp>
        <p:nvSpPr>
          <p:cNvPr id="13" name="Shape 11"/>
          <p:cNvSpPr/>
          <p:nvPr/>
        </p:nvSpPr>
        <p:spPr>
          <a:xfrm>
            <a:off x="411480" y="3035808"/>
            <a:ext cx="146304" cy="146304"/>
          </a:xfrm>
          <a:prstGeom prst="rect">
            <a:avLst/>
          </a:prstGeom>
          <a:solidFill>
            <a:srgbClr val="2D6A4F"/>
          </a:solidFill>
          <a:ln w="12700">
            <a:solidFill>
              <a:srgbClr val="2D6A4F"/>
            </a:solidFill>
            <a:prstDash val="solid"/>
          </a:ln>
        </p:spPr>
      </p:sp>
      <p:sp>
        <p:nvSpPr>
          <p:cNvPr id="14" name="Text 12"/>
          <p:cNvSpPr/>
          <p:nvPr/>
        </p:nvSpPr>
        <p:spPr>
          <a:xfrm>
            <a:off x="621792" y="29992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Repeat purchase velocity</a:t>
            </a:r>
            <a:endParaRPr lang="en-US" sz="1000" dirty="0"/>
          </a:p>
        </p:txBody>
      </p:sp>
      <p:sp>
        <p:nvSpPr>
          <p:cNvPr id="15" name="Shape 13"/>
          <p:cNvSpPr/>
          <p:nvPr/>
        </p:nvSpPr>
        <p:spPr>
          <a:xfrm>
            <a:off x="411480" y="3721608"/>
            <a:ext cx="146304" cy="146304"/>
          </a:xfrm>
          <a:prstGeom prst="rect">
            <a:avLst/>
          </a:prstGeom>
          <a:solidFill>
            <a:srgbClr val="2D6A4F"/>
          </a:solidFill>
          <a:ln w="12700">
            <a:solidFill>
              <a:srgbClr val="2D6A4F"/>
            </a:solidFill>
            <a:prstDash val="solid"/>
          </a:ln>
        </p:spPr>
      </p:sp>
      <p:sp>
        <p:nvSpPr>
          <p:cNvPr id="16" name="Text 14"/>
          <p:cNvSpPr/>
          <p:nvPr/>
        </p:nvSpPr>
        <p:spPr>
          <a:xfrm>
            <a:off x="621792" y="36850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Display box merchandising</a:t>
            </a:r>
            <a:endParaRPr lang="en-US" sz="1000" dirty="0"/>
          </a:p>
        </p:txBody>
      </p:sp>
      <p:sp>
        <p:nvSpPr>
          <p:cNvPr id="17" name="Shape 15"/>
          <p:cNvSpPr/>
          <p:nvPr/>
        </p:nvSpPr>
        <p:spPr>
          <a:xfrm>
            <a:off x="4206240" y="1005840"/>
            <a:ext cx="3657600" cy="438912"/>
          </a:xfrm>
          <a:prstGeom prst="rect">
            <a:avLst/>
          </a:prstGeom>
          <a:solidFill>
            <a:srgbClr val="7A4F1E"/>
          </a:solidFill>
          <a:ln w="12700">
            <a:solidFill>
              <a:srgbClr val="7A4F1E"/>
            </a:solidFill>
            <a:prstDash val="solid"/>
          </a:ln>
        </p:spPr>
      </p:sp>
      <p:sp>
        <p:nvSpPr>
          <p:cNvPr id="18" name="Text 16"/>
          <p:cNvSpPr/>
          <p:nvPr/>
        </p:nvSpPr>
        <p:spPr>
          <a:xfrm>
            <a:off x="4206240" y="1005840"/>
            <a:ext cx="3657600" cy="256032"/>
          </a:xfrm>
          <a:prstGeom prst="rect">
            <a:avLst/>
          </a:prstGeom>
          <a:noFill/>
          <a:ln/>
        </p:spPr>
        <p:txBody>
          <a:bodyPr wrap="square" lIns="0" tIns="0" rIns="0" bIns="0" rtlCol="0" anchor="ctr"/>
          <a:lstStyle/>
          <a:p>
            <a:pPr algn="ctr" indent="0" marL="0">
              <a:buNone/>
            </a:pPr>
            <a:r>
              <a:rPr lang="en-US" sz="1400" b="1" dirty="0">
                <a:solidFill>
                  <a:srgbClr val="FFFFFF"/>
                </a:solidFill>
              </a:rPr>
              <a:t>Coffee</a:t>
            </a:r>
            <a:endParaRPr lang="en-US" sz="1400" dirty="0"/>
          </a:p>
        </p:txBody>
      </p:sp>
      <p:sp>
        <p:nvSpPr>
          <p:cNvPr id="19" name="Text 17"/>
          <p:cNvSpPr/>
          <p:nvPr/>
        </p:nvSpPr>
        <p:spPr>
          <a:xfrm>
            <a:off x="4206240" y="1261872"/>
            <a:ext cx="3657600" cy="201168"/>
          </a:xfrm>
          <a:prstGeom prst="rect">
            <a:avLst/>
          </a:prstGeom>
          <a:noFill/>
          <a:ln/>
        </p:spPr>
        <p:txBody>
          <a:bodyPr wrap="square" lIns="0" tIns="0" rIns="0" bIns="0" rtlCol="0" anchor="ctr"/>
          <a:lstStyle/>
          <a:p>
            <a:pPr algn="ctr" indent="0" marL="0">
              <a:buNone/>
            </a:pPr>
            <a:r>
              <a:rPr lang="en-US" sz="900" dirty="0">
                <a:solidFill>
                  <a:srgbClr val="CCCCCC"/>
                </a:solidFill>
              </a:rPr>
              <a:t>DTC / E-Commerce</a:t>
            </a:r>
            <a:endParaRPr lang="en-US" sz="900" dirty="0"/>
          </a:p>
        </p:txBody>
      </p:sp>
      <p:sp>
        <p:nvSpPr>
          <p:cNvPr id="20" name="Shape 18"/>
          <p:cNvSpPr/>
          <p:nvPr/>
        </p:nvSpPr>
        <p:spPr>
          <a:xfrm>
            <a:off x="4206240" y="1481328"/>
            <a:ext cx="3657600" cy="4114800"/>
          </a:xfrm>
          <a:prstGeom prst="rect">
            <a:avLst/>
          </a:prstGeom>
          <a:solidFill>
            <a:srgbClr val="FFFFFF"/>
          </a:solidFill>
          <a:ln w="12700">
            <a:solidFill>
              <a:srgbClr val="CCCCCC"/>
            </a:solidFill>
            <a:prstDash val="solid"/>
          </a:ln>
        </p:spPr>
      </p:sp>
      <p:sp>
        <p:nvSpPr>
          <p:cNvPr id="21" name="Shape 19"/>
          <p:cNvSpPr/>
          <p:nvPr/>
        </p:nvSpPr>
        <p:spPr>
          <a:xfrm>
            <a:off x="4343400" y="1664208"/>
            <a:ext cx="146304" cy="146304"/>
          </a:xfrm>
          <a:prstGeom prst="rect">
            <a:avLst/>
          </a:prstGeom>
          <a:solidFill>
            <a:srgbClr val="7A4F1E"/>
          </a:solidFill>
          <a:ln w="12700">
            <a:solidFill>
              <a:srgbClr val="7A4F1E"/>
            </a:solidFill>
            <a:prstDash val="solid"/>
          </a:ln>
        </p:spPr>
      </p:sp>
      <p:sp>
        <p:nvSpPr>
          <p:cNvPr id="22" name="Text 20"/>
          <p:cNvSpPr/>
          <p:nvPr/>
        </p:nvSpPr>
        <p:spPr>
          <a:xfrm>
            <a:off x="4553712" y="16276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E-commerce / direct-to-consumer</a:t>
            </a:r>
            <a:endParaRPr lang="en-US" sz="1000" dirty="0"/>
          </a:p>
        </p:txBody>
      </p:sp>
      <p:sp>
        <p:nvSpPr>
          <p:cNvPr id="23" name="Shape 21"/>
          <p:cNvSpPr/>
          <p:nvPr/>
        </p:nvSpPr>
        <p:spPr>
          <a:xfrm>
            <a:off x="4343400" y="2350008"/>
            <a:ext cx="146304" cy="146304"/>
          </a:xfrm>
          <a:prstGeom prst="rect">
            <a:avLst/>
          </a:prstGeom>
          <a:solidFill>
            <a:srgbClr val="7A4F1E"/>
          </a:solidFill>
          <a:ln w="12700">
            <a:solidFill>
              <a:srgbClr val="7A4F1E"/>
            </a:solidFill>
            <a:prstDash val="solid"/>
          </a:ln>
        </p:spPr>
      </p:sp>
      <p:sp>
        <p:nvSpPr>
          <p:cNvPr id="24" name="Text 22"/>
          <p:cNvSpPr/>
          <p:nvPr/>
        </p:nvSpPr>
        <p:spPr>
          <a:xfrm>
            <a:off x="4553712" y="23134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Subscription coffee bundles</a:t>
            </a:r>
            <a:endParaRPr lang="en-US" sz="1000" dirty="0"/>
          </a:p>
        </p:txBody>
      </p:sp>
      <p:sp>
        <p:nvSpPr>
          <p:cNvPr id="25" name="Shape 23"/>
          <p:cNvSpPr/>
          <p:nvPr/>
        </p:nvSpPr>
        <p:spPr>
          <a:xfrm>
            <a:off x="4343400" y="3035808"/>
            <a:ext cx="146304" cy="146304"/>
          </a:xfrm>
          <a:prstGeom prst="rect">
            <a:avLst/>
          </a:prstGeom>
          <a:solidFill>
            <a:srgbClr val="7A4F1E"/>
          </a:solidFill>
          <a:ln w="12700">
            <a:solidFill>
              <a:srgbClr val="7A4F1E"/>
            </a:solidFill>
            <a:prstDash val="solid"/>
          </a:ln>
        </p:spPr>
      </p:sp>
      <p:sp>
        <p:nvSpPr>
          <p:cNvPr id="26" name="Text 24"/>
          <p:cNvSpPr/>
          <p:nvPr/>
        </p:nvSpPr>
        <p:spPr>
          <a:xfrm>
            <a:off x="4553712" y="29992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Corporate gifting packages</a:t>
            </a:r>
            <a:endParaRPr lang="en-US" sz="1000" dirty="0"/>
          </a:p>
        </p:txBody>
      </p:sp>
      <p:sp>
        <p:nvSpPr>
          <p:cNvPr id="27" name="Shape 25"/>
          <p:cNvSpPr/>
          <p:nvPr/>
        </p:nvSpPr>
        <p:spPr>
          <a:xfrm>
            <a:off x="4343400" y="3721608"/>
            <a:ext cx="146304" cy="146304"/>
          </a:xfrm>
          <a:prstGeom prst="rect">
            <a:avLst/>
          </a:prstGeom>
          <a:solidFill>
            <a:srgbClr val="7A4F1E"/>
          </a:solidFill>
          <a:ln w="12700">
            <a:solidFill>
              <a:srgbClr val="7A4F1E"/>
            </a:solidFill>
            <a:prstDash val="solid"/>
          </a:ln>
        </p:spPr>
      </p:sp>
      <p:sp>
        <p:nvSpPr>
          <p:cNvPr id="28" name="Text 26"/>
          <p:cNvSpPr/>
          <p:nvPr/>
        </p:nvSpPr>
        <p:spPr>
          <a:xfrm>
            <a:off x="4553712" y="36850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Cross-platform brand promotion</a:t>
            </a:r>
            <a:endParaRPr lang="en-US" sz="1000" dirty="0"/>
          </a:p>
        </p:txBody>
      </p:sp>
      <p:sp>
        <p:nvSpPr>
          <p:cNvPr id="29" name="Shape 27"/>
          <p:cNvSpPr/>
          <p:nvPr/>
        </p:nvSpPr>
        <p:spPr>
          <a:xfrm>
            <a:off x="8138160" y="1005840"/>
            <a:ext cx="3657600" cy="438912"/>
          </a:xfrm>
          <a:prstGeom prst="rect">
            <a:avLst/>
          </a:prstGeom>
          <a:solidFill>
            <a:srgbClr val="1A3A7A"/>
          </a:solidFill>
          <a:ln w="12700">
            <a:solidFill>
              <a:srgbClr val="1A3A7A"/>
            </a:solidFill>
            <a:prstDash val="solid"/>
          </a:ln>
        </p:spPr>
      </p:sp>
      <p:sp>
        <p:nvSpPr>
          <p:cNvPr id="30" name="Text 28"/>
          <p:cNvSpPr/>
          <p:nvPr/>
        </p:nvSpPr>
        <p:spPr>
          <a:xfrm>
            <a:off x="8138160" y="1005840"/>
            <a:ext cx="3657600" cy="256032"/>
          </a:xfrm>
          <a:prstGeom prst="rect">
            <a:avLst/>
          </a:prstGeom>
          <a:noFill/>
          <a:ln/>
        </p:spPr>
        <p:txBody>
          <a:bodyPr wrap="square" lIns="0" tIns="0" rIns="0" bIns="0" rtlCol="0" anchor="ctr"/>
          <a:lstStyle/>
          <a:p>
            <a:pPr algn="ctr" indent="0" marL="0">
              <a:buNone/>
            </a:pPr>
            <a:r>
              <a:rPr lang="en-US" sz="1400" b="1" dirty="0">
                <a:solidFill>
                  <a:srgbClr val="FFFFFF"/>
                </a:solidFill>
              </a:rPr>
              <a:t>Lifestyle</a:t>
            </a:r>
            <a:endParaRPr lang="en-US" sz="1400" dirty="0"/>
          </a:p>
        </p:txBody>
      </p:sp>
      <p:sp>
        <p:nvSpPr>
          <p:cNvPr id="31" name="Text 29"/>
          <p:cNvSpPr/>
          <p:nvPr/>
        </p:nvSpPr>
        <p:spPr>
          <a:xfrm>
            <a:off x="8138160" y="1261872"/>
            <a:ext cx="3657600" cy="201168"/>
          </a:xfrm>
          <a:prstGeom prst="rect">
            <a:avLst/>
          </a:prstGeom>
          <a:noFill/>
          <a:ln/>
        </p:spPr>
        <p:txBody>
          <a:bodyPr wrap="square" lIns="0" tIns="0" rIns="0" bIns="0" rtlCol="0" anchor="ctr"/>
          <a:lstStyle/>
          <a:p>
            <a:pPr algn="ctr" indent="0" marL="0">
              <a:buNone/>
            </a:pPr>
            <a:r>
              <a:rPr lang="en-US" sz="900" dirty="0">
                <a:solidFill>
                  <a:srgbClr val="CCCCCC"/>
                </a:solidFill>
              </a:rPr>
              <a:t>Brand Activation</a:t>
            </a:r>
            <a:endParaRPr lang="en-US" sz="900" dirty="0"/>
          </a:p>
        </p:txBody>
      </p:sp>
      <p:sp>
        <p:nvSpPr>
          <p:cNvPr id="32" name="Shape 30"/>
          <p:cNvSpPr/>
          <p:nvPr/>
        </p:nvSpPr>
        <p:spPr>
          <a:xfrm>
            <a:off x="8138160" y="1481328"/>
            <a:ext cx="3657600" cy="4114800"/>
          </a:xfrm>
          <a:prstGeom prst="rect">
            <a:avLst/>
          </a:prstGeom>
          <a:solidFill>
            <a:srgbClr val="FFFFFF"/>
          </a:solidFill>
          <a:ln w="12700">
            <a:solidFill>
              <a:srgbClr val="CCCCCC"/>
            </a:solidFill>
            <a:prstDash val="solid"/>
          </a:ln>
        </p:spPr>
      </p:sp>
      <p:sp>
        <p:nvSpPr>
          <p:cNvPr id="33" name="Shape 31"/>
          <p:cNvSpPr/>
          <p:nvPr/>
        </p:nvSpPr>
        <p:spPr>
          <a:xfrm>
            <a:off x="8275320" y="1664208"/>
            <a:ext cx="146304" cy="146304"/>
          </a:xfrm>
          <a:prstGeom prst="rect">
            <a:avLst/>
          </a:prstGeom>
          <a:solidFill>
            <a:srgbClr val="1A3A7A"/>
          </a:solidFill>
          <a:ln w="12700">
            <a:solidFill>
              <a:srgbClr val="1A3A7A"/>
            </a:solidFill>
            <a:prstDash val="solid"/>
          </a:ln>
        </p:spPr>
      </p:sp>
      <p:sp>
        <p:nvSpPr>
          <p:cNvPr id="34" name="Text 32"/>
          <p:cNvSpPr/>
          <p:nvPr/>
        </p:nvSpPr>
        <p:spPr>
          <a:xfrm>
            <a:off x="8485632" y="16276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Brand partnerships</a:t>
            </a:r>
            <a:endParaRPr lang="en-US" sz="1000" dirty="0"/>
          </a:p>
        </p:txBody>
      </p:sp>
      <p:sp>
        <p:nvSpPr>
          <p:cNvPr id="35" name="Shape 33"/>
          <p:cNvSpPr/>
          <p:nvPr/>
        </p:nvSpPr>
        <p:spPr>
          <a:xfrm>
            <a:off x="8275320" y="2350008"/>
            <a:ext cx="146304" cy="146304"/>
          </a:xfrm>
          <a:prstGeom prst="rect">
            <a:avLst/>
          </a:prstGeom>
          <a:solidFill>
            <a:srgbClr val="1A3A7A"/>
          </a:solidFill>
          <a:ln w="12700">
            <a:solidFill>
              <a:srgbClr val="1A3A7A"/>
            </a:solidFill>
            <a:prstDash val="solid"/>
          </a:ln>
        </p:spPr>
      </p:sp>
      <p:sp>
        <p:nvSpPr>
          <p:cNvPr id="36" name="Text 34"/>
          <p:cNvSpPr/>
          <p:nvPr/>
        </p:nvSpPr>
        <p:spPr>
          <a:xfrm>
            <a:off x="8485632" y="23134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Music &amp; culture activation</a:t>
            </a:r>
            <a:endParaRPr lang="en-US" sz="1000" dirty="0"/>
          </a:p>
        </p:txBody>
      </p:sp>
      <p:sp>
        <p:nvSpPr>
          <p:cNvPr id="37" name="Shape 35"/>
          <p:cNvSpPr/>
          <p:nvPr/>
        </p:nvSpPr>
        <p:spPr>
          <a:xfrm>
            <a:off x="8275320" y="3035808"/>
            <a:ext cx="146304" cy="146304"/>
          </a:xfrm>
          <a:prstGeom prst="rect">
            <a:avLst/>
          </a:prstGeom>
          <a:solidFill>
            <a:srgbClr val="1A3A7A"/>
          </a:solidFill>
          <a:ln w="12700">
            <a:solidFill>
              <a:srgbClr val="1A3A7A"/>
            </a:solidFill>
            <a:prstDash val="solid"/>
          </a:ln>
        </p:spPr>
      </p:sp>
      <p:sp>
        <p:nvSpPr>
          <p:cNvPr id="38" name="Text 36"/>
          <p:cNvSpPr/>
          <p:nvPr/>
        </p:nvSpPr>
        <p:spPr>
          <a:xfrm>
            <a:off x="8485632" y="29992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Future apparel line</a:t>
            </a:r>
            <a:endParaRPr lang="en-US" sz="1000" dirty="0"/>
          </a:p>
        </p:txBody>
      </p:sp>
      <p:sp>
        <p:nvSpPr>
          <p:cNvPr id="39" name="Shape 37"/>
          <p:cNvSpPr/>
          <p:nvPr/>
        </p:nvSpPr>
        <p:spPr>
          <a:xfrm>
            <a:off x="8275320" y="3721608"/>
            <a:ext cx="146304" cy="146304"/>
          </a:xfrm>
          <a:prstGeom prst="rect">
            <a:avLst/>
          </a:prstGeom>
          <a:solidFill>
            <a:srgbClr val="1A3A7A"/>
          </a:solidFill>
          <a:ln w="12700">
            <a:solidFill>
              <a:srgbClr val="1A3A7A"/>
            </a:solidFill>
            <a:prstDash val="solid"/>
          </a:ln>
        </p:spPr>
      </p:sp>
      <p:sp>
        <p:nvSpPr>
          <p:cNvPr id="40" name="Text 38"/>
          <p:cNvSpPr/>
          <p:nvPr/>
        </p:nvSpPr>
        <p:spPr>
          <a:xfrm>
            <a:off x="8485632" y="3685032"/>
            <a:ext cx="3200400" cy="320040"/>
          </a:xfrm>
          <a:prstGeom prst="rect">
            <a:avLst/>
          </a:prstGeom>
          <a:noFill/>
          <a:ln/>
        </p:spPr>
        <p:txBody>
          <a:bodyPr wrap="square" lIns="0" tIns="0" rIns="0" bIns="0" rtlCol="0" anchor="ctr"/>
          <a:lstStyle/>
          <a:p>
            <a:pPr indent="0" marL="0">
              <a:buNone/>
            </a:pPr>
            <a:r>
              <a:rPr lang="en-US" sz="1000" dirty="0">
                <a:solidFill>
                  <a:srgbClr val="444455"/>
                </a:solidFill>
              </a:rPr>
              <a:t>Premium lifestyle positioning</a:t>
            </a:r>
            <a:endParaRPr lang="en-US" sz="1000" dirty="0"/>
          </a:p>
        </p:txBody>
      </p:sp>
      <p:sp>
        <p:nvSpPr>
          <p:cNvPr id="41" name="Shape 39"/>
          <p:cNvSpPr/>
          <p:nvPr/>
        </p:nvSpPr>
        <p:spPr>
          <a:xfrm>
            <a:off x="0" y="5806440"/>
            <a:ext cx="12188952" cy="1051560"/>
          </a:xfrm>
          <a:prstGeom prst="rect">
            <a:avLst/>
          </a:prstGeom>
          <a:solidFill>
            <a:srgbClr val="1A1A2E"/>
          </a:solidFill>
          <a:ln w="12700">
            <a:solidFill>
              <a:srgbClr val="1A1A2E"/>
            </a:solidFill>
            <a:prstDash val="solid"/>
          </a:ln>
        </p:spPr>
      </p:sp>
      <p:sp>
        <p:nvSpPr>
          <p:cNvPr id="42" name="Text 40"/>
          <p:cNvSpPr/>
          <p:nvPr/>
        </p:nvSpPr>
        <p:spPr>
          <a:xfrm>
            <a:off x="365760" y="5870448"/>
            <a:ext cx="11457432" cy="384048"/>
          </a:xfrm>
          <a:prstGeom prst="rect">
            <a:avLst/>
          </a:prstGeom>
          <a:noFill/>
          <a:ln/>
        </p:spPr>
        <p:txBody>
          <a:bodyPr wrap="square" lIns="0" tIns="0" rIns="0" bIns="0" rtlCol="0" anchor="ctr"/>
          <a:lstStyle/>
          <a:p>
            <a:pPr indent="0" marL="0">
              <a:buNone/>
            </a:pPr>
            <a:r>
              <a:rPr lang="en-US" sz="1400" b="1" dirty="0">
                <a:solidFill>
                  <a:srgbClr val="C9A84C"/>
                </a:solidFill>
              </a:rPr>
              <a:t>Long-Term Target: Net Margins Exceeding 30%</a:t>
            </a:r>
            <a:endParaRPr lang="en-US" sz="1400" dirty="0"/>
          </a:p>
        </p:txBody>
      </p:sp>
      <p:sp>
        <p:nvSpPr>
          <p:cNvPr id="43" name="Text 41"/>
          <p:cNvSpPr/>
          <p:nvPr/>
        </p:nvSpPr>
        <p:spPr>
          <a:xfrm>
            <a:off x="365760" y="6263640"/>
            <a:ext cx="11457432" cy="274320"/>
          </a:xfrm>
          <a:prstGeom prst="rect">
            <a:avLst/>
          </a:prstGeom>
          <a:noFill/>
          <a:ln/>
        </p:spPr>
        <p:txBody>
          <a:bodyPr wrap="square" lIns="0" tIns="0" rIns="0" bIns="0" rtlCol="0" anchor="ctr"/>
          <a:lstStyle/>
          <a:p>
            <a:pPr indent="0" marL="0">
              <a:buNone/>
            </a:pPr>
            <a:r>
              <a:rPr lang="en-US" sz="900" dirty="0">
                <a:solidFill>
                  <a:srgbClr val="8B8B9E"/>
                </a:solidFill>
              </a:rPr>
              <a:t>Through premium pricing, scalable wholesale distribution, repeat-purchase consumer behavior, and disciplined operational growth.</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A1A2E"/>
        </a:solidFill>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16213E"/>
          </a:solidFill>
          <a:ln w="12700">
            <a:solidFill>
              <a:srgbClr val="16213E"/>
            </a:solidFill>
            <a:prstDash val="solid"/>
          </a:ln>
        </p:spPr>
      </p:sp>
      <p:sp>
        <p:nvSpPr>
          <p:cNvPr id="3" name="Text 1"/>
          <p:cNvSpPr/>
          <p:nvPr/>
        </p:nvSpPr>
        <p:spPr>
          <a:xfrm>
            <a:off x="365760" y="73152"/>
            <a:ext cx="11457432" cy="502920"/>
          </a:xfrm>
          <a:prstGeom prst="rect">
            <a:avLst/>
          </a:prstGeom>
          <a:noFill/>
          <a:ln/>
        </p:spPr>
        <p:txBody>
          <a:bodyPr wrap="square" lIns="0" tIns="0" rIns="0" bIns="0" rtlCol="0" anchor="ctr"/>
          <a:lstStyle/>
          <a:p>
            <a:pPr indent="0" marL="0">
              <a:buNone/>
            </a:pPr>
            <a:r>
              <a:rPr lang="en-US" sz="2400" b="1" dirty="0">
                <a:solidFill>
                  <a:srgbClr val="C9A84C"/>
                </a:solidFill>
                <a:latin typeface="Georgia" pitchFamily="34" charset="0"/>
                <a:ea typeface="Georgia" pitchFamily="34" charset="-122"/>
                <a:cs typeface="Georgia" pitchFamily="34" charset="-120"/>
              </a:rPr>
              <a:t>UNIT ECONOMICS &amp; MANUFACTURING COSTS</a:t>
            </a:r>
            <a:endParaRPr lang="en-US" sz="2400" dirty="0"/>
          </a:p>
        </p:txBody>
      </p:sp>
      <p:sp>
        <p:nvSpPr>
          <p:cNvPr id="4" name="Text 2"/>
          <p:cNvSpPr/>
          <p:nvPr/>
        </p:nvSpPr>
        <p:spPr>
          <a:xfrm>
            <a:off x="365760" y="566928"/>
            <a:ext cx="11457432" cy="292608"/>
          </a:xfrm>
          <a:prstGeom prst="rect">
            <a:avLst/>
          </a:prstGeom>
          <a:noFill/>
          <a:ln/>
        </p:spPr>
        <p:txBody>
          <a:bodyPr wrap="square" lIns="0" tIns="0" rIns="0" bIns="0" rtlCol="0" anchor="t"/>
          <a:lstStyle/>
          <a:p>
            <a:pPr indent="0" marL="0">
              <a:buNone/>
            </a:pPr>
            <a:r>
              <a:rPr lang="en-US" sz="1000" dirty="0">
                <a:solidFill>
                  <a:srgbClr val="8B8B9E"/>
                </a:solidFill>
                <a:latin typeface="Calibri" pitchFamily="34" charset="0"/>
                <a:ea typeface="Calibri" pitchFamily="34" charset="-122"/>
                <a:cs typeface="Calibri" pitchFamily="34" charset="-120"/>
              </a:rPr>
              <a:t>Ex-factory cost structure from Dominican Republic manufacturing partners — strong margin architecture from day one.</a:t>
            </a:r>
            <a:endParaRPr lang="en-US" sz="1000" dirty="0"/>
          </a:p>
        </p:txBody>
      </p:sp>
      <p:sp>
        <p:nvSpPr>
          <p:cNvPr id="5" name="Shape 3"/>
          <p:cNvSpPr/>
          <p:nvPr/>
        </p:nvSpPr>
        <p:spPr>
          <a:xfrm>
            <a:off x="274320" y="1005840"/>
            <a:ext cx="5577840" cy="384048"/>
          </a:xfrm>
          <a:prstGeom prst="rect">
            <a:avLst/>
          </a:prstGeom>
          <a:solidFill>
            <a:srgbClr val="2D6A4F"/>
          </a:solidFill>
          <a:ln w="12700">
            <a:solidFill>
              <a:srgbClr val="2D6A4F"/>
            </a:solidFill>
            <a:prstDash val="solid"/>
          </a:ln>
        </p:spPr>
      </p:sp>
      <p:sp>
        <p:nvSpPr>
          <p:cNvPr id="6" name="Text 4"/>
          <p:cNvSpPr/>
          <p:nvPr/>
        </p:nvSpPr>
        <p:spPr>
          <a:xfrm>
            <a:off x="274320" y="1005840"/>
            <a:ext cx="5577840" cy="384048"/>
          </a:xfrm>
          <a:prstGeom prst="rect">
            <a:avLst/>
          </a:prstGeom>
          <a:noFill/>
          <a:ln/>
        </p:spPr>
        <p:txBody>
          <a:bodyPr wrap="square" lIns="0" tIns="0" rIns="0" bIns="0" rtlCol="0" anchor="ctr"/>
          <a:lstStyle/>
          <a:p>
            <a:pPr algn="ctr" indent="0" marL="0">
              <a:buNone/>
            </a:pPr>
            <a:r>
              <a:rPr lang="en-US" sz="1100" b="1" dirty="0">
                <a:solidFill>
                  <a:srgbClr val="FFFFFF"/>
                </a:solidFill>
              </a:rPr>
              <a:t>Leaf Cutz™ — VELOCITY ENGINE</a:t>
            </a:r>
            <a:endParaRPr lang="en-US" sz="1100" dirty="0"/>
          </a:p>
        </p:txBody>
      </p:sp>
      <p:sp>
        <p:nvSpPr>
          <p:cNvPr id="7" name="Shape 5"/>
          <p:cNvSpPr/>
          <p:nvPr/>
        </p:nvSpPr>
        <p:spPr>
          <a:xfrm>
            <a:off x="274320" y="1481328"/>
            <a:ext cx="2697480" cy="777240"/>
          </a:xfrm>
          <a:prstGeom prst="rect">
            <a:avLst/>
          </a:prstGeom>
          <a:solidFill>
            <a:srgbClr val="E8F5E9"/>
          </a:solidFill>
          <a:ln w="12700">
            <a:solidFill>
              <a:srgbClr val="2D6A4F"/>
            </a:solidFill>
            <a:prstDash val="solid"/>
          </a:ln>
        </p:spPr>
      </p:sp>
      <p:sp>
        <p:nvSpPr>
          <p:cNvPr id="8" name="Text 6"/>
          <p:cNvSpPr/>
          <p:nvPr/>
        </p:nvSpPr>
        <p:spPr>
          <a:xfrm>
            <a:off x="274320" y="1536192"/>
            <a:ext cx="2697480" cy="438912"/>
          </a:xfrm>
          <a:prstGeom prst="rect">
            <a:avLst/>
          </a:prstGeom>
          <a:noFill/>
          <a:ln/>
        </p:spPr>
        <p:txBody>
          <a:bodyPr wrap="square" lIns="0" tIns="0" rIns="0" bIns="0" rtlCol="0" anchor="ctr"/>
          <a:lstStyle/>
          <a:p>
            <a:pPr algn="ctr" indent="0" marL="0">
              <a:buNone/>
            </a:pPr>
            <a:r>
              <a:rPr lang="en-US" sz="1800" b="1" dirty="0">
                <a:solidFill>
                  <a:srgbClr val="1B5E20"/>
                </a:solidFill>
              </a:rPr>
              <a:t>$0.85 – $1.08</a:t>
            </a:r>
            <a:endParaRPr lang="en-US" sz="1800" dirty="0"/>
          </a:p>
        </p:txBody>
      </p:sp>
      <p:sp>
        <p:nvSpPr>
          <p:cNvPr id="9" name="Text 7"/>
          <p:cNvSpPr/>
          <p:nvPr/>
        </p:nvSpPr>
        <p:spPr>
          <a:xfrm>
            <a:off x="274320" y="1993392"/>
            <a:ext cx="2697480" cy="228600"/>
          </a:xfrm>
          <a:prstGeom prst="rect">
            <a:avLst/>
          </a:prstGeom>
          <a:noFill/>
          <a:ln/>
        </p:spPr>
        <p:txBody>
          <a:bodyPr wrap="square" lIns="0" tIns="0" rIns="0" bIns="0" rtlCol="0" anchor="ctr"/>
          <a:lstStyle/>
          <a:p>
            <a:pPr algn="ctr" indent="0" marL="0">
              <a:buNone/>
            </a:pPr>
            <a:r>
              <a:rPr lang="en-US" sz="850" dirty="0">
                <a:solidFill>
                  <a:srgbClr val="8B8B9E"/>
                </a:solidFill>
              </a:rPr>
              <a:t>Ex-Factory Cost / pouch</a:t>
            </a:r>
            <a:endParaRPr lang="en-US" sz="850" dirty="0"/>
          </a:p>
        </p:txBody>
      </p:sp>
      <p:sp>
        <p:nvSpPr>
          <p:cNvPr id="10" name="Shape 8"/>
          <p:cNvSpPr/>
          <p:nvPr/>
        </p:nvSpPr>
        <p:spPr>
          <a:xfrm>
            <a:off x="3108960" y="1481328"/>
            <a:ext cx="2697480" cy="777240"/>
          </a:xfrm>
          <a:prstGeom prst="rect">
            <a:avLst/>
          </a:prstGeom>
          <a:solidFill>
            <a:srgbClr val="16213E"/>
          </a:solidFill>
          <a:ln w="12700">
            <a:solidFill>
              <a:srgbClr val="2D6A4F"/>
            </a:solidFill>
            <a:prstDash val="solid"/>
          </a:ln>
        </p:spPr>
      </p:sp>
      <p:sp>
        <p:nvSpPr>
          <p:cNvPr id="11" name="Text 9"/>
          <p:cNvSpPr/>
          <p:nvPr/>
        </p:nvSpPr>
        <p:spPr>
          <a:xfrm>
            <a:off x="3108960" y="1536192"/>
            <a:ext cx="2697480" cy="438912"/>
          </a:xfrm>
          <a:prstGeom prst="rect">
            <a:avLst/>
          </a:prstGeom>
          <a:noFill/>
          <a:ln/>
        </p:spPr>
        <p:txBody>
          <a:bodyPr wrap="square" lIns="0" tIns="0" rIns="0" bIns="0" rtlCol="0" anchor="ctr"/>
          <a:lstStyle/>
          <a:p>
            <a:pPr algn="ctr" indent="0" marL="0">
              <a:buNone/>
            </a:pPr>
            <a:r>
              <a:rPr lang="en-US" sz="1800" b="1" dirty="0">
                <a:solidFill>
                  <a:srgbClr val="C9A84C"/>
                </a:solidFill>
              </a:rPr>
              <a:t>$2.99 MSRP</a:t>
            </a:r>
            <a:endParaRPr lang="en-US" sz="1800" dirty="0"/>
          </a:p>
        </p:txBody>
      </p:sp>
      <p:sp>
        <p:nvSpPr>
          <p:cNvPr id="12" name="Text 10"/>
          <p:cNvSpPr/>
          <p:nvPr/>
        </p:nvSpPr>
        <p:spPr>
          <a:xfrm>
            <a:off x="3108960" y="1993392"/>
            <a:ext cx="2697480" cy="228600"/>
          </a:xfrm>
          <a:prstGeom prst="rect">
            <a:avLst/>
          </a:prstGeom>
          <a:noFill/>
          <a:ln/>
        </p:spPr>
        <p:txBody>
          <a:bodyPr wrap="square" lIns="0" tIns="0" rIns="0" bIns="0" rtlCol="0" anchor="ctr"/>
          <a:lstStyle/>
          <a:p>
            <a:pPr algn="ctr" indent="0" marL="0">
              <a:buNone/>
            </a:pPr>
            <a:r>
              <a:rPr lang="en-US" sz="850" dirty="0">
                <a:solidFill>
                  <a:srgbClr val="8B8B9E"/>
                </a:solidFill>
              </a:rPr>
              <a:t>Target Retail Price</a:t>
            </a:r>
            <a:endParaRPr lang="en-US" sz="850" dirty="0"/>
          </a:p>
        </p:txBody>
      </p:sp>
      <p:sp>
        <p:nvSpPr>
          <p:cNvPr id="13" name="Text 11"/>
          <p:cNvSpPr/>
          <p:nvPr/>
        </p:nvSpPr>
        <p:spPr>
          <a:xfrm>
            <a:off x="274320" y="2395728"/>
            <a:ext cx="5577840" cy="274320"/>
          </a:xfrm>
          <a:prstGeom prst="rect">
            <a:avLst/>
          </a:prstGeom>
          <a:noFill/>
          <a:ln/>
        </p:spPr>
        <p:txBody>
          <a:bodyPr wrap="square" lIns="0" tIns="0" rIns="0" bIns="0" rtlCol="0" anchor="ctr"/>
          <a:lstStyle/>
          <a:p>
            <a:pPr indent="0" marL="0">
              <a:buNone/>
            </a:pPr>
            <a:r>
              <a:rPr lang="en-US" sz="850" b="1" spc="100" kern="0" dirty="0">
                <a:solidFill>
                  <a:srgbClr val="8B8B9E"/>
                </a:solidFill>
              </a:rPr>
              <a:t>COST COMPONENT BREAKDOWN</a:t>
            </a:r>
            <a:endParaRPr lang="en-US" sz="850" dirty="0"/>
          </a:p>
        </p:txBody>
      </p:sp>
      <p:sp>
        <p:nvSpPr>
          <p:cNvPr id="14" name="Shape 12"/>
          <p:cNvSpPr/>
          <p:nvPr/>
        </p:nvSpPr>
        <p:spPr>
          <a:xfrm>
            <a:off x="274320" y="2697480"/>
            <a:ext cx="5577840" cy="347472"/>
          </a:xfrm>
          <a:prstGeom prst="rect">
            <a:avLst/>
          </a:prstGeom>
          <a:solidFill>
            <a:srgbClr val="1E2A3E"/>
          </a:solidFill>
          <a:ln w="12700">
            <a:solidFill>
              <a:srgbClr val="2A3A5E"/>
            </a:solidFill>
            <a:prstDash val="solid"/>
          </a:ln>
        </p:spPr>
      </p:sp>
      <p:sp>
        <p:nvSpPr>
          <p:cNvPr id="15" name="Text 13"/>
          <p:cNvSpPr/>
          <p:nvPr/>
        </p:nvSpPr>
        <p:spPr>
          <a:xfrm>
            <a:off x="365760" y="2697480"/>
            <a:ext cx="3657600" cy="347472"/>
          </a:xfrm>
          <a:prstGeom prst="rect">
            <a:avLst/>
          </a:prstGeom>
          <a:noFill/>
          <a:ln/>
        </p:spPr>
        <p:txBody>
          <a:bodyPr wrap="square" lIns="0" tIns="0" rIns="0" bIns="0" rtlCol="0" anchor="ctr"/>
          <a:lstStyle/>
          <a:p>
            <a:pPr indent="0" marL="0">
              <a:buNone/>
            </a:pPr>
            <a:r>
              <a:rPr lang="en-US" sz="950" dirty="0">
                <a:solidFill>
                  <a:srgbClr val="8B8B9E"/>
                </a:solidFill>
              </a:rPr>
              <a:t>Pre-cut tobacco leaf material</a:t>
            </a:r>
            <a:endParaRPr lang="en-US" sz="950" dirty="0"/>
          </a:p>
        </p:txBody>
      </p:sp>
      <p:sp>
        <p:nvSpPr>
          <p:cNvPr id="16" name="Text 14"/>
          <p:cNvSpPr/>
          <p:nvPr/>
        </p:nvSpPr>
        <p:spPr>
          <a:xfrm>
            <a:off x="4023360" y="2697480"/>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$0.22 – $0.40</a:t>
            </a:r>
            <a:endParaRPr lang="en-US" sz="950" dirty="0"/>
          </a:p>
        </p:txBody>
      </p:sp>
      <p:sp>
        <p:nvSpPr>
          <p:cNvPr id="17" name="Shape 15"/>
          <p:cNvSpPr/>
          <p:nvPr/>
        </p:nvSpPr>
        <p:spPr>
          <a:xfrm>
            <a:off x="274320" y="3081528"/>
            <a:ext cx="5577840" cy="347472"/>
          </a:xfrm>
          <a:prstGeom prst="rect">
            <a:avLst/>
          </a:prstGeom>
          <a:solidFill>
            <a:srgbClr val="16213E"/>
          </a:solidFill>
          <a:ln w="12700">
            <a:solidFill>
              <a:srgbClr val="2A3A5E"/>
            </a:solidFill>
            <a:prstDash val="solid"/>
          </a:ln>
        </p:spPr>
      </p:sp>
      <p:sp>
        <p:nvSpPr>
          <p:cNvPr id="18" name="Text 16"/>
          <p:cNvSpPr/>
          <p:nvPr/>
        </p:nvSpPr>
        <p:spPr>
          <a:xfrm>
            <a:off x="365760" y="3081528"/>
            <a:ext cx="3657600" cy="347472"/>
          </a:xfrm>
          <a:prstGeom prst="rect">
            <a:avLst/>
          </a:prstGeom>
          <a:noFill/>
          <a:ln/>
        </p:spPr>
        <p:txBody>
          <a:bodyPr wrap="square" lIns="0" tIns="0" rIns="0" bIns="0" rtlCol="0" anchor="ctr"/>
          <a:lstStyle/>
          <a:p>
            <a:pPr indent="0" marL="0">
              <a:buNone/>
            </a:pPr>
            <a:r>
              <a:rPr lang="en-US" sz="950" dirty="0">
                <a:solidFill>
                  <a:srgbClr val="8B8B9E"/>
                </a:solidFill>
              </a:rPr>
              <a:t>Mylar pouch packaging</a:t>
            </a:r>
            <a:endParaRPr lang="en-US" sz="950" dirty="0"/>
          </a:p>
        </p:txBody>
      </p:sp>
      <p:sp>
        <p:nvSpPr>
          <p:cNvPr id="19" name="Text 17"/>
          <p:cNvSpPr/>
          <p:nvPr/>
        </p:nvSpPr>
        <p:spPr>
          <a:xfrm>
            <a:off x="4023360" y="3081528"/>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$0.09 – $0.12</a:t>
            </a:r>
            <a:endParaRPr lang="en-US" sz="950" dirty="0"/>
          </a:p>
        </p:txBody>
      </p:sp>
      <p:sp>
        <p:nvSpPr>
          <p:cNvPr id="20" name="Shape 18"/>
          <p:cNvSpPr/>
          <p:nvPr/>
        </p:nvSpPr>
        <p:spPr>
          <a:xfrm>
            <a:off x="274320" y="3465576"/>
            <a:ext cx="5577840" cy="347472"/>
          </a:xfrm>
          <a:prstGeom prst="rect">
            <a:avLst/>
          </a:prstGeom>
          <a:solidFill>
            <a:srgbClr val="1E2A3E"/>
          </a:solidFill>
          <a:ln w="12700">
            <a:solidFill>
              <a:srgbClr val="2A3A5E"/>
            </a:solidFill>
            <a:prstDash val="solid"/>
          </a:ln>
        </p:spPr>
      </p:sp>
      <p:sp>
        <p:nvSpPr>
          <p:cNvPr id="21" name="Text 19"/>
          <p:cNvSpPr/>
          <p:nvPr/>
        </p:nvSpPr>
        <p:spPr>
          <a:xfrm>
            <a:off x="365760" y="3465576"/>
            <a:ext cx="3657600" cy="347472"/>
          </a:xfrm>
          <a:prstGeom prst="rect">
            <a:avLst/>
          </a:prstGeom>
          <a:noFill/>
          <a:ln/>
        </p:spPr>
        <p:txBody>
          <a:bodyPr wrap="square" lIns="0" tIns="0" rIns="0" bIns="0" rtlCol="0" anchor="ctr"/>
          <a:lstStyle/>
          <a:p>
            <a:pPr indent="0" marL="0">
              <a:buNone/>
            </a:pPr>
            <a:r>
              <a:rPr lang="en-US" sz="950" dirty="0">
                <a:solidFill>
                  <a:srgbClr val="8B8B9E"/>
                </a:solidFill>
              </a:rPr>
              <a:t>Display box allocation</a:t>
            </a:r>
            <a:endParaRPr lang="en-US" sz="950" dirty="0"/>
          </a:p>
        </p:txBody>
      </p:sp>
      <p:sp>
        <p:nvSpPr>
          <p:cNvPr id="22" name="Text 20"/>
          <p:cNvSpPr/>
          <p:nvPr/>
        </p:nvSpPr>
        <p:spPr>
          <a:xfrm>
            <a:off x="4023360" y="3465576"/>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$0.05 – $0.12</a:t>
            </a:r>
            <a:endParaRPr lang="en-US" sz="950" dirty="0"/>
          </a:p>
        </p:txBody>
      </p:sp>
      <p:sp>
        <p:nvSpPr>
          <p:cNvPr id="23" name="Shape 21"/>
          <p:cNvSpPr/>
          <p:nvPr/>
        </p:nvSpPr>
        <p:spPr>
          <a:xfrm>
            <a:off x="274320" y="3849624"/>
            <a:ext cx="5577840" cy="347472"/>
          </a:xfrm>
          <a:prstGeom prst="rect">
            <a:avLst/>
          </a:prstGeom>
          <a:solidFill>
            <a:srgbClr val="16213E"/>
          </a:solidFill>
          <a:ln w="12700">
            <a:solidFill>
              <a:srgbClr val="2A3A5E"/>
            </a:solidFill>
            <a:prstDash val="solid"/>
          </a:ln>
        </p:spPr>
      </p:sp>
      <p:sp>
        <p:nvSpPr>
          <p:cNvPr id="24" name="Text 22"/>
          <p:cNvSpPr/>
          <p:nvPr/>
        </p:nvSpPr>
        <p:spPr>
          <a:xfrm>
            <a:off x="365760" y="3849624"/>
            <a:ext cx="3657600" cy="347472"/>
          </a:xfrm>
          <a:prstGeom prst="rect">
            <a:avLst/>
          </a:prstGeom>
          <a:noFill/>
          <a:ln/>
        </p:spPr>
        <p:txBody>
          <a:bodyPr wrap="square" lIns="0" tIns="0" rIns="0" bIns="0" rtlCol="0" anchor="ctr"/>
          <a:lstStyle/>
          <a:p>
            <a:pPr indent="0" marL="0">
              <a:buNone/>
            </a:pPr>
            <a:r>
              <a:rPr lang="en-US" sz="950" dirty="0">
                <a:solidFill>
                  <a:srgbClr val="8B8B9E"/>
                </a:solidFill>
              </a:rPr>
              <a:t>Labor + cutting + moisture control</a:t>
            </a:r>
            <a:endParaRPr lang="en-US" sz="950" dirty="0"/>
          </a:p>
        </p:txBody>
      </p:sp>
      <p:sp>
        <p:nvSpPr>
          <p:cNvPr id="25" name="Text 23"/>
          <p:cNvSpPr/>
          <p:nvPr/>
        </p:nvSpPr>
        <p:spPr>
          <a:xfrm>
            <a:off x="4023360" y="3849624"/>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$0.12 – $0.20</a:t>
            </a:r>
            <a:endParaRPr lang="en-US" sz="950" dirty="0"/>
          </a:p>
        </p:txBody>
      </p:sp>
      <p:sp>
        <p:nvSpPr>
          <p:cNvPr id="26" name="Shape 24"/>
          <p:cNvSpPr/>
          <p:nvPr/>
        </p:nvSpPr>
        <p:spPr>
          <a:xfrm>
            <a:off x="274320" y="4233672"/>
            <a:ext cx="5577840" cy="347472"/>
          </a:xfrm>
          <a:prstGeom prst="rect">
            <a:avLst/>
          </a:prstGeom>
          <a:solidFill>
            <a:srgbClr val="1E2A3E"/>
          </a:solidFill>
          <a:ln w="12700">
            <a:solidFill>
              <a:srgbClr val="2A3A5E"/>
            </a:solidFill>
            <a:prstDash val="solid"/>
          </a:ln>
        </p:spPr>
      </p:sp>
      <p:sp>
        <p:nvSpPr>
          <p:cNvPr id="27" name="Text 25"/>
          <p:cNvSpPr/>
          <p:nvPr/>
        </p:nvSpPr>
        <p:spPr>
          <a:xfrm>
            <a:off x="365760" y="4233672"/>
            <a:ext cx="3657600" cy="347472"/>
          </a:xfrm>
          <a:prstGeom prst="rect">
            <a:avLst/>
          </a:prstGeom>
          <a:noFill/>
          <a:ln/>
        </p:spPr>
        <p:txBody>
          <a:bodyPr wrap="square" lIns="0" tIns="0" rIns="0" bIns="0" rtlCol="0" anchor="ctr"/>
          <a:lstStyle/>
          <a:p>
            <a:pPr indent="0" marL="0">
              <a:buNone/>
            </a:pPr>
            <a:r>
              <a:rPr lang="en-US" sz="950" dirty="0">
                <a:solidFill>
                  <a:srgbClr val="8B8B9E"/>
                </a:solidFill>
              </a:rPr>
              <a:t>Branding / printing</a:t>
            </a:r>
            <a:endParaRPr lang="en-US" sz="950" dirty="0"/>
          </a:p>
        </p:txBody>
      </p:sp>
      <p:sp>
        <p:nvSpPr>
          <p:cNvPr id="28" name="Text 26"/>
          <p:cNvSpPr/>
          <p:nvPr/>
        </p:nvSpPr>
        <p:spPr>
          <a:xfrm>
            <a:off x="4023360" y="4233672"/>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$0.08 – $0.15</a:t>
            </a:r>
            <a:endParaRPr lang="en-US" sz="950" dirty="0"/>
          </a:p>
        </p:txBody>
      </p:sp>
      <p:sp>
        <p:nvSpPr>
          <p:cNvPr id="29" name="Shape 27"/>
          <p:cNvSpPr/>
          <p:nvPr/>
        </p:nvSpPr>
        <p:spPr>
          <a:xfrm>
            <a:off x="274320" y="4617720"/>
            <a:ext cx="5577840" cy="347472"/>
          </a:xfrm>
          <a:prstGeom prst="rect">
            <a:avLst/>
          </a:prstGeom>
          <a:solidFill>
            <a:srgbClr val="16213E"/>
          </a:solidFill>
          <a:ln w="12700">
            <a:solidFill>
              <a:srgbClr val="2A3A5E"/>
            </a:solidFill>
            <a:prstDash val="solid"/>
          </a:ln>
        </p:spPr>
      </p:sp>
      <p:sp>
        <p:nvSpPr>
          <p:cNvPr id="30" name="Text 28"/>
          <p:cNvSpPr/>
          <p:nvPr/>
        </p:nvSpPr>
        <p:spPr>
          <a:xfrm>
            <a:off x="365760" y="4617720"/>
            <a:ext cx="3657600" cy="347472"/>
          </a:xfrm>
          <a:prstGeom prst="rect">
            <a:avLst/>
          </a:prstGeom>
          <a:noFill/>
          <a:ln/>
        </p:spPr>
        <p:txBody>
          <a:bodyPr wrap="square" lIns="0" tIns="0" rIns="0" bIns="0" rtlCol="0" anchor="ctr"/>
          <a:lstStyle/>
          <a:p>
            <a:pPr indent="0" marL="0">
              <a:buNone/>
            </a:pPr>
            <a:r>
              <a:rPr lang="en-US" sz="950" dirty="0">
                <a:solidFill>
                  <a:srgbClr val="8B8B9E"/>
                </a:solidFill>
              </a:rPr>
              <a:t>Factory margin + overhead</a:t>
            </a:r>
            <a:endParaRPr lang="en-US" sz="950" dirty="0"/>
          </a:p>
        </p:txBody>
      </p:sp>
      <p:sp>
        <p:nvSpPr>
          <p:cNvPr id="31" name="Text 29"/>
          <p:cNvSpPr/>
          <p:nvPr/>
        </p:nvSpPr>
        <p:spPr>
          <a:xfrm>
            <a:off x="4023360" y="4617720"/>
            <a:ext cx="1828800" cy="347472"/>
          </a:xfrm>
          <a:prstGeom prst="rect">
            <a:avLst/>
          </a:prstGeom>
          <a:noFill/>
          <a:ln/>
        </p:spPr>
        <p:txBody>
          <a:bodyPr wrap="square" lIns="0" tIns="0" rIns="0" bIns="0" rtlCol="0" anchor="ctr"/>
          <a:lstStyle/>
          <a:p>
            <a:pPr algn="r" indent="0" marL="0">
              <a:buNone/>
            </a:pPr>
            <a:r>
              <a:rPr lang="en-US" sz="950" b="1" dirty="0">
                <a:solidFill>
                  <a:srgbClr val="C9A84C"/>
                </a:solidFill>
              </a:rPr>
              <a:t>$0.15 – $0.25</a:t>
            </a:r>
            <a:endParaRPr lang="en-US" sz="950" dirty="0"/>
          </a:p>
        </p:txBody>
      </p:sp>
      <p:sp>
        <p:nvSpPr>
          <p:cNvPr id="32" name="Shape 30"/>
          <p:cNvSpPr/>
          <p:nvPr/>
        </p:nvSpPr>
        <p:spPr>
          <a:xfrm>
            <a:off x="274320" y="5001768"/>
            <a:ext cx="5577840" cy="384048"/>
          </a:xfrm>
          <a:prstGeom prst="rect">
            <a:avLst/>
          </a:prstGeom>
          <a:solidFill>
            <a:srgbClr val="2D6A4F"/>
          </a:solidFill>
          <a:ln w="12700">
            <a:solidFill>
              <a:srgbClr val="2D6A4F"/>
            </a:solidFill>
            <a:prstDash val="solid"/>
          </a:ln>
        </p:spPr>
      </p:sp>
      <p:sp>
        <p:nvSpPr>
          <p:cNvPr id="33" name="Text 31"/>
          <p:cNvSpPr/>
          <p:nvPr/>
        </p:nvSpPr>
        <p:spPr>
          <a:xfrm>
            <a:off x="365760" y="5001768"/>
            <a:ext cx="3474720" cy="384048"/>
          </a:xfrm>
          <a:prstGeom prst="rect">
            <a:avLst/>
          </a:prstGeom>
          <a:noFill/>
          <a:ln/>
        </p:spPr>
        <p:txBody>
          <a:bodyPr wrap="square" lIns="0" tIns="0" rIns="0" bIns="0" rtlCol="0" anchor="ctr"/>
          <a:lstStyle/>
          <a:p>
            <a:pPr indent="0" marL="0">
              <a:buNone/>
            </a:pPr>
            <a:r>
              <a:rPr lang="en-US" sz="950" b="1" dirty="0">
                <a:solidFill>
                  <a:srgbClr val="FFFFFF"/>
                </a:solidFill>
              </a:rPr>
              <a:t>TARGET EX-FACTORY TOTAL</a:t>
            </a:r>
            <a:endParaRPr lang="en-US" sz="950" dirty="0"/>
          </a:p>
        </p:txBody>
      </p:sp>
      <p:sp>
        <p:nvSpPr>
          <p:cNvPr id="34" name="Text 32"/>
          <p:cNvSpPr/>
          <p:nvPr/>
        </p:nvSpPr>
        <p:spPr>
          <a:xfrm>
            <a:off x="4023360" y="5001768"/>
            <a:ext cx="1828800" cy="384048"/>
          </a:xfrm>
          <a:prstGeom prst="rect">
            <a:avLst/>
          </a:prstGeom>
          <a:noFill/>
          <a:ln/>
        </p:spPr>
        <p:txBody>
          <a:bodyPr wrap="square" lIns="0" tIns="0" rIns="0" bIns="0" rtlCol="0" anchor="ctr"/>
          <a:lstStyle/>
          <a:p>
            <a:pPr algn="r" indent="0" marL="0">
              <a:buNone/>
            </a:pPr>
            <a:r>
              <a:rPr lang="en-US" sz="950" b="1" dirty="0">
                <a:solidFill>
                  <a:srgbClr val="C9A84C"/>
                </a:solidFill>
              </a:rPr>
              <a:t>$0.85 – $1.08</a:t>
            </a:r>
            <a:endParaRPr lang="en-US" sz="950" dirty="0"/>
          </a:p>
        </p:txBody>
      </p:sp>
      <p:sp>
        <p:nvSpPr>
          <p:cNvPr id="35" name="Shape 33"/>
          <p:cNvSpPr/>
          <p:nvPr/>
        </p:nvSpPr>
        <p:spPr>
          <a:xfrm>
            <a:off x="6217920" y="1005840"/>
            <a:ext cx="5669280" cy="384048"/>
          </a:xfrm>
          <a:prstGeom prst="rect">
            <a:avLst/>
          </a:prstGeom>
          <a:solidFill>
            <a:srgbClr val="8B1A1A"/>
          </a:solidFill>
          <a:ln w="12700">
            <a:solidFill>
              <a:srgbClr val="8B1A1A"/>
            </a:solidFill>
            <a:prstDash val="solid"/>
          </a:ln>
        </p:spPr>
      </p:sp>
      <p:sp>
        <p:nvSpPr>
          <p:cNvPr id="36" name="Text 34"/>
          <p:cNvSpPr/>
          <p:nvPr/>
        </p:nvSpPr>
        <p:spPr>
          <a:xfrm>
            <a:off x="6217920" y="1005840"/>
            <a:ext cx="5669280" cy="384048"/>
          </a:xfrm>
          <a:prstGeom prst="rect">
            <a:avLst/>
          </a:prstGeom>
          <a:noFill/>
          <a:ln/>
        </p:spPr>
        <p:txBody>
          <a:bodyPr wrap="square" lIns="0" tIns="0" rIns="0" bIns="0" rtlCol="0" anchor="ctr"/>
          <a:lstStyle/>
          <a:p>
            <a:pPr algn="ctr" indent="0" marL="0">
              <a:buNone/>
            </a:pPr>
            <a:r>
              <a:rPr lang="en-US" sz="1100" b="1" dirty="0">
                <a:solidFill>
                  <a:srgbClr val="FFFFFF"/>
                </a:solidFill>
              </a:rPr>
              <a:t>Royal Flush®️ — FLAGSHIP LUXURY CIGAR</a:t>
            </a:r>
            <a:endParaRPr lang="en-US" sz="1100" dirty="0"/>
          </a:p>
        </p:txBody>
      </p:sp>
      <p:sp>
        <p:nvSpPr>
          <p:cNvPr id="37" name="Shape 35"/>
          <p:cNvSpPr/>
          <p:nvPr/>
        </p:nvSpPr>
        <p:spPr>
          <a:xfrm>
            <a:off x="6217920" y="1481328"/>
            <a:ext cx="5669280" cy="777240"/>
          </a:xfrm>
          <a:prstGeom prst="rect">
            <a:avLst/>
          </a:prstGeom>
          <a:solidFill>
            <a:srgbClr val="FFF3E0"/>
          </a:solidFill>
          <a:ln w="12700">
            <a:solidFill>
              <a:srgbClr val="8B1A1A"/>
            </a:solidFill>
            <a:prstDash val="solid"/>
          </a:ln>
        </p:spPr>
      </p:sp>
      <p:sp>
        <p:nvSpPr>
          <p:cNvPr id="38" name="Text 36"/>
          <p:cNvSpPr/>
          <p:nvPr/>
        </p:nvSpPr>
        <p:spPr>
          <a:xfrm>
            <a:off x="6217920" y="1536192"/>
            <a:ext cx="5669280" cy="438912"/>
          </a:xfrm>
          <a:prstGeom prst="rect">
            <a:avLst/>
          </a:prstGeom>
          <a:noFill/>
          <a:ln/>
        </p:spPr>
        <p:txBody>
          <a:bodyPr wrap="square" lIns="0" tIns="0" rIns="0" bIns="0" rtlCol="0" anchor="ctr"/>
          <a:lstStyle/>
          <a:p>
            <a:pPr algn="ctr" indent="0" marL="0">
              <a:buNone/>
            </a:pPr>
            <a:r>
              <a:rPr lang="en-US" sz="2200" b="1" dirty="0">
                <a:solidFill>
                  <a:srgbClr val="8B1A1A"/>
                </a:solidFill>
              </a:rPr>
              <a:t>$1.82 – $2.65</a:t>
            </a:r>
            <a:endParaRPr lang="en-US" sz="2200" dirty="0"/>
          </a:p>
        </p:txBody>
      </p:sp>
      <p:sp>
        <p:nvSpPr>
          <p:cNvPr id="39" name="Text 37"/>
          <p:cNvSpPr/>
          <p:nvPr/>
        </p:nvSpPr>
        <p:spPr>
          <a:xfrm>
            <a:off x="6217920" y="1993392"/>
            <a:ext cx="5669280" cy="228600"/>
          </a:xfrm>
          <a:prstGeom prst="rect">
            <a:avLst/>
          </a:prstGeom>
          <a:noFill/>
          <a:ln/>
        </p:spPr>
        <p:txBody>
          <a:bodyPr wrap="square" lIns="0" tIns="0" rIns="0" bIns="0" rtlCol="0" anchor="ctr"/>
          <a:lstStyle/>
          <a:p>
            <a:pPr algn="ctr" indent="0" marL="0">
              <a:buNone/>
            </a:pPr>
            <a:r>
              <a:rPr lang="en-US" sz="850" dirty="0">
                <a:solidFill>
                  <a:srgbClr val="8B8B9E"/>
                </a:solidFill>
              </a:rPr>
              <a:t>Ex-Factory Cost / cigar</a:t>
            </a:r>
            <a:endParaRPr lang="en-US" sz="850" dirty="0"/>
          </a:p>
        </p:txBody>
      </p:sp>
      <p:sp>
        <p:nvSpPr>
          <p:cNvPr id="40" name="Text 38"/>
          <p:cNvSpPr/>
          <p:nvPr/>
        </p:nvSpPr>
        <p:spPr>
          <a:xfrm>
            <a:off x="6309360" y="2359152"/>
            <a:ext cx="5486400" cy="475488"/>
          </a:xfrm>
          <a:prstGeom prst="rect">
            <a:avLst/>
          </a:prstGeom>
          <a:noFill/>
          <a:ln/>
        </p:spPr>
        <p:txBody>
          <a:bodyPr wrap="square" lIns="0" tIns="0" rIns="0" bIns="0" rtlCol="0" anchor="ctr"/>
          <a:lstStyle/>
          <a:p>
            <a:pPr indent="0" marL="0">
              <a:buNone/>
            </a:pPr>
            <a:r>
              <a:rPr lang="en-US" sz="950" i="1" dirty="0">
                <a:solidFill>
                  <a:srgbClr val="8B8B9E"/>
                </a:solidFill>
              </a:rPr>
              <a:t>Positioned for premium lounges, casinos, and hospitality. Planned $7–$15 retail per cigar.</a:t>
            </a:r>
            <a:endParaRPr lang="en-US" sz="950" dirty="0"/>
          </a:p>
        </p:txBody>
      </p:sp>
      <p:sp>
        <p:nvSpPr>
          <p:cNvPr id="41" name="Shape 39"/>
          <p:cNvSpPr/>
          <p:nvPr/>
        </p:nvSpPr>
        <p:spPr>
          <a:xfrm>
            <a:off x="6217920" y="2971800"/>
            <a:ext cx="5669280" cy="384048"/>
          </a:xfrm>
          <a:prstGeom prst="rect">
            <a:avLst/>
          </a:prstGeom>
          <a:solidFill>
            <a:srgbClr val="1A3A7A"/>
          </a:solidFill>
          <a:ln w="12700">
            <a:solidFill>
              <a:srgbClr val="1A3A7A"/>
            </a:solidFill>
            <a:prstDash val="solid"/>
          </a:ln>
        </p:spPr>
      </p:sp>
      <p:sp>
        <p:nvSpPr>
          <p:cNvPr id="42" name="Text 40"/>
          <p:cNvSpPr/>
          <p:nvPr/>
        </p:nvSpPr>
        <p:spPr>
          <a:xfrm>
            <a:off x="6217920" y="2971800"/>
            <a:ext cx="5669280" cy="384048"/>
          </a:xfrm>
          <a:prstGeom prst="rect">
            <a:avLst/>
          </a:prstGeom>
          <a:noFill/>
          <a:ln/>
        </p:spPr>
        <p:txBody>
          <a:bodyPr wrap="square" lIns="0" tIns="0" rIns="0" bIns="0" rtlCol="0" anchor="ctr"/>
          <a:lstStyle/>
          <a:p>
            <a:pPr algn="ctr" indent="0" marL="0">
              <a:buNone/>
            </a:pPr>
            <a:r>
              <a:rPr lang="en-US" sz="1100" b="1" dirty="0">
                <a:solidFill>
                  <a:srgbClr val="FFFFFF"/>
                </a:solidFill>
              </a:rPr>
              <a:t>Poker Face® — CIGARILLOS PLATFORM</a:t>
            </a:r>
            <a:endParaRPr lang="en-US" sz="1100" dirty="0"/>
          </a:p>
        </p:txBody>
      </p:sp>
      <p:sp>
        <p:nvSpPr>
          <p:cNvPr id="43" name="Shape 41"/>
          <p:cNvSpPr/>
          <p:nvPr/>
        </p:nvSpPr>
        <p:spPr>
          <a:xfrm>
            <a:off x="6217920" y="3401568"/>
            <a:ext cx="5669280" cy="777240"/>
          </a:xfrm>
          <a:prstGeom prst="rect">
            <a:avLst/>
          </a:prstGeom>
          <a:solidFill>
            <a:srgbClr val="FFF8E1"/>
          </a:solidFill>
          <a:ln w="12700">
            <a:solidFill>
              <a:srgbClr val="1A3A7A"/>
            </a:solidFill>
            <a:prstDash val="solid"/>
          </a:ln>
        </p:spPr>
      </p:sp>
      <p:sp>
        <p:nvSpPr>
          <p:cNvPr id="44" name="Text 42"/>
          <p:cNvSpPr/>
          <p:nvPr/>
        </p:nvSpPr>
        <p:spPr>
          <a:xfrm>
            <a:off x="6217920" y="3456432"/>
            <a:ext cx="5669280" cy="438912"/>
          </a:xfrm>
          <a:prstGeom prst="rect">
            <a:avLst/>
          </a:prstGeom>
          <a:noFill/>
          <a:ln/>
        </p:spPr>
        <p:txBody>
          <a:bodyPr wrap="square" lIns="0" tIns="0" rIns="0" bIns="0" rtlCol="0" anchor="ctr"/>
          <a:lstStyle/>
          <a:p>
            <a:pPr algn="ctr" indent="0" marL="0">
              <a:buNone/>
            </a:pPr>
            <a:r>
              <a:rPr lang="en-US" sz="2200" b="1" dirty="0">
                <a:solidFill>
                  <a:srgbClr val="1A3A7A"/>
                </a:solidFill>
              </a:rPr>
              <a:t>$0.28 – $0.62</a:t>
            </a:r>
            <a:endParaRPr lang="en-US" sz="2200" dirty="0"/>
          </a:p>
        </p:txBody>
      </p:sp>
      <p:sp>
        <p:nvSpPr>
          <p:cNvPr id="45" name="Text 43"/>
          <p:cNvSpPr/>
          <p:nvPr/>
        </p:nvSpPr>
        <p:spPr>
          <a:xfrm>
            <a:off x="6217920" y="3913632"/>
            <a:ext cx="5669280" cy="228600"/>
          </a:xfrm>
          <a:prstGeom prst="rect">
            <a:avLst/>
          </a:prstGeom>
          <a:noFill/>
          <a:ln/>
        </p:spPr>
        <p:txBody>
          <a:bodyPr wrap="square" lIns="0" tIns="0" rIns="0" bIns="0" rtlCol="0" anchor="ctr"/>
          <a:lstStyle/>
          <a:p>
            <a:pPr algn="ctr" indent="0" marL="0">
              <a:buNone/>
            </a:pPr>
            <a:r>
              <a:rPr lang="en-US" sz="850" dirty="0">
                <a:solidFill>
                  <a:srgbClr val="8B8B9E"/>
                </a:solidFill>
              </a:rPr>
              <a:t>Ex-Factory Cost / pack</a:t>
            </a:r>
            <a:endParaRPr lang="en-US" sz="850" dirty="0"/>
          </a:p>
        </p:txBody>
      </p:sp>
      <p:sp>
        <p:nvSpPr>
          <p:cNvPr id="46" name="Text 44"/>
          <p:cNvSpPr/>
          <p:nvPr/>
        </p:nvSpPr>
        <p:spPr>
          <a:xfrm>
            <a:off x="6309360" y="4279392"/>
            <a:ext cx="5486400" cy="548640"/>
          </a:xfrm>
          <a:prstGeom prst="rect">
            <a:avLst/>
          </a:prstGeom>
          <a:noFill/>
          <a:ln/>
        </p:spPr>
        <p:txBody>
          <a:bodyPr wrap="square" lIns="0" tIns="0" rIns="0" bIns="0" rtlCol="0" anchor="ctr"/>
          <a:lstStyle/>
          <a:p>
            <a:pPr indent="0" marL="0">
              <a:buNone/>
            </a:pPr>
            <a:r>
              <a:rPr lang="en-US" sz="950" dirty="0">
                <a:solidFill>
                  <a:srgbClr val="8B8B9E"/>
                </a:solidFill>
              </a:rPr>
              <a:t>Mass-market cigarillo category with highly competitive manufacturing costs. Expands buyer basket alongside Leaf Cutz™ at Phase 2.</a:t>
            </a:r>
            <a:endParaRPr lang="en-US" sz="950" dirty="0"/>
          </a:p>
        </p:txBody>
      </p:sp>
      <p:sp>
        <p:nvSpPr>
          <p:cNvPr id="47" name="Shape 45"/>
          <p:cNvSpPr/>
          <p:nvPr/>
        </p:nvSpPr>
        <p:spPr>
          <a:xfrm>
            <a:off x="6217920" y="4983480"/>
            <a:ext cx="5669280" cy="502920"/>
          </a:xfrm>
          <a:prstGeom prst="rect">
            <a:avLst/>
          </a:prstGeom>
          <a:solidFill>
            <a:srgbClr val="1E2A3E"/>
          </a:solidFill>
          <a:ln w="12700">
            <a:solidFill>
              <a:srgbClr val="C9A84C"/>
            </a:solidFill>
            <a:prstDash val="solid"/>
          </a:ln>
        </p:spPr>
      </p:sp>
      <p:sp>
        <p:nvSpPr>
          <p:cNvPr id="48" name="Text 46"/>
          <p:cNvSpPr/>
          <p:nvPr/>
        </p:nvSpPr>
        <p:spPr>
          <a:xfrm>
            <a:off x="6309360" y="5029200"/>
            <a:ext cx="5486400" cy="411480"/>
          </a:xfrm>
          <a:prstGeom prst="rect">
            <a:avLst/>
          </a:prstGeom>
          <a:noFill/>
          <a:ln/>
        </p:spPr>
        <p:txBody>
          <a:bodyPr wrap="square" lIns="0" tIns="0" rIns="0" bIns="0" rtlCol="0" anchor="ctr"/>
          <a:lstStyle/>
          <a:p>
            <a:pPr indent="0" marL="0">
              <a:buNone/>
            </a:pPr>
            <a:r>
              <a:rPr lang="en-US" sz="950" b="1" dirty="0">
                <a:solidFill>
                  <a:srgbClr val="C9A84C"/>
                </a:solidFill>
              </a:rPr>
              <a:t>Margin thesis: Low ex-factory costs across all brands support 60–75%+ gross margins at target retail pricing.</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Lifestyle Group™ — Angel Investor Deck 2026</dc:title>
  <dc:subject>PptxGenJS Presentation</dc:subject>
  <dc:creator>PptxGenJS</dc:creator>
  <cp:lastModifiedBy>PptxGenJS</cp:lastModifiedBy>
  <cp:revision>1</cp:revision>
  <dcterms:created xsi:type="dcterms:W3CDTF">2026-05-08T19:19:16Z</dcterms:created>
  <dcterms:modified xsi:type="dcterms:W3CDTF">2026-05-08T19:19:16Z</dcterms:modified>
</cp:coreProperties>
</file>